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5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95" d="100"/>
          <a:sy n="95" d="100"/>
        </p:scale>
        <p:origin x="3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DB960-2B76-49A4-B4DC-4E752D1B98C4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0730A-D9D0-4B64-B15A-CC5DED5201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018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038599"/>
            <a:ext cx="9144000" cy="1930879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4111751"/>
            <a:ext cx="1371600" cy="177695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71600" y="4111751"/>
            <a:ext cx="7772400" cy="1776953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71600" y="4191000"/>
            <a:ext cx="7467600" cy="1066800"/>
          </a:xfrm>
        </p:spPr>
        <p:txBody>
          <a:bodyPr anchor="b">
            <a:normAutofit/>
          </a:bodyPr>
          <a:lstStyle>
            <a:lvl1pPr>
              <a:defRPr sz="4400" cap="none" baseline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7467600" cy="609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4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233160"/>
            <a:ext cx="1752600" cy="32004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1400">
                <a:solidFill>
                  <a:schemeClr val="bg2"/>
                </a:solidFill>
              </a:defRPr>
            </a:lvl1pPr>
          </a:lstStyle>
          <a:p>
            <a:fld id="{DA480A42-1B47-4A74-9A1D-F67E9D003F15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200399" y="6233160"/>
            <a:ext cx="4752393" cy="320040"/>
          </a:xfrm>
          <a:prstGeom prst="rect">
            <a:avLst/>
          </a:prstGeom>
        </p:spPr>
        <p:txBody>
          <a:bodyPr anchor="b" anchorCtr="0"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6233160"/>
            <a:ext cx="838200" cy="320040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3">
                <a:lumMod val="20000"/>
                <a:lumOff val="80000"/>
              </a:schemeClr>
            </a:gs>
            <a:gs pos="100000">
              <a:schemeClr val="bg1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823960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8915400" y="533400"/>
            <a:ext cx="228600" cy="6324600"/>
          </a:xfrm>
          <a:prstGeom prst="rect">
            <a:avLst/>
          </a:prstGeom>
          <a:solidFill>
            <a:schemeClr val="tx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</a:gra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8004048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620000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371600" cy="9906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tx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 anchor="ctr" anchorCtr="0"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7620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768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7620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768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762000" y="1752600"/>
            <a:ext cx="3886200" cy="640080"/>
          </a:xfrm>
          <a:solidFill>
            <a:schemeClr val="accent3"/>
          </a:solidFill>
        </p:spPr>
        <p:txBody>
          <a:bodyPr rtlCol="0" anchor="ctr"/>
          <a:lstStyle>
            <a:lvl1pPr marL="0" indent="0">
              <a:buFontTx/>
              <a:buNone/>
              <a:defRPr sz="2000" b="0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76800" y="1752600"/>
            <a:ext cx="3886200" cy="640080"/>
          </a:xfrm>
          <a:solidFill>
            <a:schemeClr val="accent3"/>
          </a:solidFill>
        </p:spPr>
        <p:txBody>
          <a:bodyPr rtlCol="0" anchor="ctr"/>
          <a:lstStyle>
            <a:lvl1pPr marL="0" indent="0">
              <a:buFontTx/>
              <a:buNone/>
              <a:defRPr sz="2000" b="0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62000" y="1600200"/>
            <a:ext cx="1600200" cy="4495800"/>
          </a:xfrm>
          <a:solidFill>
            <a:schemeClr val="accent3"/>
          </a:solidFill>
          <a:ln w="50800" cap="sq" cmpd="dbl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438400" y="1600200"/>
            <a:ext cx="6324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5486400"/>
            <a:ext cx="7543800" cy="685800"/>
          </a:xfrm>
        </p:spPr>
        <p:txBody>
          <a:bodyPr/>
          <a:lstStyle>
            <a:lvl1pPr marL="0" indent="0">
              <a:buFontTx/>
              <a:buNone/>
              <a:defRPr sz="1700">
                <a:solidFill>
                  <a:schemeClr val="tx2"/>
                </a:solidFill>
              </a:defRPr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0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658868"/>
            <a:ext cx="1371600" cy="713232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371600" y="4658868"/>
            <a:ext cx="7772400" cy="713232"/>
          </a:xfrm>
          <a:prstGeom prst="rect">
            <a:avLst/>
          </a:prstGeom>
          <a:solidFill>
            <a:schemeClr val="tx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675516"/>
            <a:ext cx="7543800" cy="658483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0"/>
            <a:ext cx="7772400" cy="4568952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3">
                <a:lumMod val="20000"/>
                <a:lumOff val="80000"/>
              </a:schemeClr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0010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765048" y="1600200"/>
            <a:ext cx="80010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533400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" y="0"/>
            <a:ext cx="8610600" cy="228600"/>
          </a:xfrm>
          <a:prstGeom prst="rect">
            <a:avLst/>
          </a:prstGeom>
          <a:solidFill>
            <a:schemeClr val="tx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Date Placeholder 27"/>
          <p:cNvSpPr>
            <a:spLocks noGrp="1"/>
          </p:cNvSpPr>
          <p:nvPr>
            <p:ph type="dt" sz="half" idx="2"/>
          </p:nvPr>
        </p:nvSpPr>
        <p:spPr>
          <a:xfrm>
            <a:off x="1371600" y="6233160"/>
            <a:ext cx="1752600" cy="32004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1400">
                <a:solidFill>
                  <a:schemeClr val="bg2"/>
                </a:solidFill>
              </a:defRPr>
            </a:lvl1pPr>
          </a:lstStyle>
          <a:p>
            <a:fld id="{DA480A42-1B47-4A74-9A1D-F67E9D003F15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2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200399" y="6233160"/>
            <a:ext cx="4752393" cy="32004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8001000" y="6233160"/>
            <a:ext cx="838200" cy="32004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4024F9E6-8BD1-4849-86DE-3CD23B63DC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tx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tx2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tx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tx2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tx2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Connect or Neglect Group?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Hebron Baptist Church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You minister to </a:t>
            </a:r>
            <a:r>
              <a:rPr lang="en-US" u="sng" dirty="0"/>
              <a:t>every</a:t>
            </a:r>
            <a:r>
              <a:rPr lang="en-US" dirty="0"/>
              <a:t> member of your group.</a:t>
            </a:r>
          </a:p>
          <a:p>
            <a:r>
              <a:rPr lang="en-US" dirty="0"/>
              <a:t>You know </a:t>
            </a:r>
            <a:r>
              <a:rPr lang="en-US" u="sng" dirty="0"/>
              <a:t>every</a:t>
            </a:r>
            <a:r>
              <a:rPr lang="en-US" dirty="0"/>
              <a:t> member personally.</a:t>
            </a:r>
          </a:p>
          <a:p>
            <a:r>
              <a:rPr lang="en-US" dirty="0"/>
              <a:t>You connect with </a:t>
            </a:r>
            <a:r>
              <a:rPr lang="en-US" u="sng" dirty="0"/>
              <a:t>every</a:t>
            </a:r>
            <a:r>
              <a:rPr lang="en-US" dirty="0"/>
              <a:t> member regularly.</a:t>
            </a:r>
          </a:p>
          <a:p>
            <a:r>
              <a:rPr lang="en-US" dirty="0"/>
              <a:t>You engage your group in ministering to others.</a:t>
            </a:r>
          </a:p>
          <a:p>
            <a:r>
              <a:rPr lang="en-US" dirty="0"/>
              <a:t>As a leader, you either “do it, delegate it, or get it done,” but it does get done because you are the </a:t>
            </a:r>
            <a:r>
              <a:rPr lang="en-US" b="1" dirty="0"/>
              <a:t>Hands</a:t>
            </a:r>
            <a:r>
              <a:rPr lang="en-US" dirty="0"/>
              <a:t>.</a:t>
            </a:r>
          </a:p>
          <a:p>
            <a:r>
              <a:rPr lang="en-US" dirty="0"/>
              <a:t>You understand the </a:t>
            </a:r>
            <a:r>
              <a:rPr lang="en-US" b="1" u="sng" dirty="0"/>
              <a:t>role of the roll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the </a:t>
            </a:r>
            <a:r>
              <a:rPr lang="en-US" b="1" dirty="0"/>
              <a:t>Hands</a:t>
            </a:r>
            <a:r>
              <a:rPr lang="en-US" dirty="0"/>
              <a:t>…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942" y="5439034"/>
            <a:ext cx="1538109" cy="146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92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You have a Great Commission Focus.</a:t>
            </a:r>
          </a:p>
          <a:p>
            <a:r>
              <a:rPr lang="en-US" dirty="0"/>
              <a:t>Outreach is a priority, not an afterthought, or worse yet, an obsolete subject.</a:t>
            </a:r>
          </a:p>
          <a:p>
            <a:r>
              <a:rPr lang="en-US" dirty="0"/>
              <a:t>Fellowships are commonplace.</a:t>
            </a:r>
          </a:p>
          <a:p>
            <a:r>
              <a:rPr lang="en-US" dirty="0"/>
              <a:t>Ministry extends beyond the membership.</a:t>
            </a:r>
          </a:p>
          <a:p>
            <a:r>
              <a:rPr lang="en-US" dirty="0"/>
              <a:t>The group members are equipped and challenged to both invite and invest in the unchurched.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the </a:t>
            </a:r>
            <a:r>
              <a:rPr lang="en-US" b="1" dirty="0"/>
              <a:t>Feet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40929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Are you leading a CONNECT group or a NEGLECT group?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which is it?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399815"/>
            <a:ext cx="3733800" cy="24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5299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4114800" cy="45720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NEGLECT GROUP</a:t>
            </a:r>
          </a:p>
          <a:p>
            <a:r>
              <a:rPr lang="en-US" dirty="0"/>
              <a:t>Lead by a “teacher”</a:t>
            </a:r>
          </a:p>
          <a:p>
            <a:r>
              <a:rPr lang="en-US" dirty="0"/>
              <a:t>Measures “intent”</a:t>
            </a:r>
          </a:p>
          <a:p>
            <a:r>
              <a:rPr lang="en-US" dirty="0"/>
              <a:t>Maintenance Minded</a:t>
            </a:r>
          </a:p>
          <a:p>
            <a:r>
              <a:rPr lang="en-US" dirty="0"/>
              <a:t>Agenda Driven</a:t>
            </a:r>
          </a:p>
          <a:p>
            <a:r>
              <a:rPr lang="en-US" dirty="0"/>
              <a:t>Lot’s of Motion</a:t>
            </a:r>
          </a:p>
          <a:p>
            <a:r>
              <a:rPr lang="en-US" dirty="0"/>
              <a:t>Keep it together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5105400" y="1589567"/>
            <a:ext cx="3886200" cy="45720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CONNECT GROUP</a:t>
            </a:r>
          </a:p>
          <a:p>
            <a:r>
              <a:rPr lang="en-US" dirty="0"/>
              <a:t>Lead by a “leader”</a:t>
            </a:r>
          </a:p>
          <a:p>
            <a:r>
              <a:rPr lang="en-US" dirty="0"/>
              <a:t>Measures “fruit”</a:t>
            </a:r>
          </a:p>
          <a:p>
            <a:r>
              <a:rPr lang="en-US" dirty="0"/>
              <a:t>Growth Minded</a:t>
            </a:r>
          </a:p>
          <a:p>
            <a:r>
              <a:rPr lang="en-US" dirty="0"/>
              <a:t>Kingdom Driven</a:t>
            </a:r>
          </a:p>
          <a:p>
            <a:r>
              <a:rPr lang="en-US" dirty="0"/>
              <a:t>Lot’s of Progress</a:t>
            </a:r>
          </a:p>
          <a:p>
            <a:r>
              <a:rPr lang="en-US" dirty="0"/>
              <a:t>Send leaders forth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Mindset </a:t>
            </a:r>
            <a:br>
              <a:rPr lang="en-US" dirty="0"/>
            </a:br>
            <a:r>
              <a:rPr lang="en-US" dirty="0"/>
              <a:t>Makes The Difference</a:t>
            </a:r>
          </a:p>
        </p:txBody>
      </p:sp>
    </p:spTree>
    <p:extLst>
      <p:ext uri="{BB962C8B-B14F-4D97-AF65-F5344CB8AC3E}">
        <p14:creationId xmlns:p14="http://schemas.microsoft.com/office/powerpoint/2010/main" val="12910972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baseline="30000" dirty="0"/>
              <a:t>11 </a:t>
            </a:r>
            <a:r>
              <a:rPr lang="en-US" sz="3200" dirty="0"/>
              <a:t>And He [Christ] personally gave some to be apostles, some prophets, some evangelists, some pastors and teachers, </a:t>
            </a:r>
            <a:r>
              <a:rPr lang="en-US" sz="3200" b="1" baseline="30000" dirty="0"/>
              <a:t>12 </a:t>
            </a:r>
            <a:r>
              <a:rPr lang="en-US" sz="3200" dirty="0"/>
              <a:t>for the training of the saints in the work of ministry, to build up the body of Christ, </a:t>
            </a:r>
            <a:r>
              <a:rPr lang="en-US" sz="3200" b="1" baseline="30000" dirty="0"/>
              <a:t>13 </a:t>
            </a:r>
            <a:r>
              <a:rPr lang="en-US" sz="3200" dirty="0"/>
              <a:t>until we all reach unity in the faith and in the knowledge of God’s Son, growing into a mature man with a stature measured by Christ’s fullness.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Ephesians 4:11-16</a:t>
            </a:r>
          </a:p>
        </p:txBody>
      </p:sp>
    </p:spTree>
    <p:extLst>
      <p:ext uri="{BB962C8B-B14F-4D97-AF65-F5344CB8AC3E}">
        <p14:creationId xmlns:p14="http://schemas.microsoft.com/office/powerpoint/2010/main" val="368088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en-US" b="1" baseline="30000" dirty="0"/>
              <a:t>14 </a:t>
            </a:r>
            <a:r>
              <a:rPr lang="en-US" dirty="0"/>
              <a:t>Then we will no longer be little children, tossed by the waves and blown around by every wind of teaching, by human cunning with cleverness in the techniques of deceit. </a:t>
            </a:r>
            <a:r>
              <a:rPr lang="en-US" b="1" baseline="30000" dirty="0"/>
              <a:t>15 </a:t>
            </a:r>
            <a:r>
              <a:rPr lang="en-US" dirty="0"/>
              <a:t>But speaking the truth in love, let us grow in every way into Him who is the head—Christ. </a:t>
            </a:r>
            <a:r>
              <a:rPr lang="en-US" b="1" baseline="30000" dirty="0"/>
              <a:t>16 </a:t>
            </a:r>
            <a:r>
              <a:rPr lang="en-US" dirty="0"/>
              <a:t>From Him the whole body, fitted and knit together by every supporting ligament, </a:t>
            </a:r>
            <a:r>
              <a:rPr lang="en-US" b="1" u="sng" dirty="0"/>
              <a:t>promotes the growth of the body </a:t>
            </a:r>
            <a:r>
              <a:rPr lang="en-US" dirty="0"/>
              <a:t>for building up itself in love by the proper working of each individual part.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Ephesians 4:11-16</a:t>
            </a:r>
          </a:p>
        </p:txBody>
      </p:sp>
    </p:spTree>
    <p:extLst>
      <p:ext uri="{BB962C8B-B14F-4D97-AF65-F5344CB8AC3E}">
        <p14:creationId xmlns:p14="http://schemas.microsoft.com/office/powerpoint/2010/main" val="86142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76341"/>
            <a:ext cx="6400800" cy="480974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381000"/>
            <a:ext cx="8001000" cy="1905000"/>
          </a:xfrm>
        </p:spPr>
        <p:txBody>
          <a:bodyPr>
            <a:normAutofit fontScale="90000"/>
          </a:bodyPr>
          <a:lstStyle/>
          <a:p>
            <a:r>
              <a:rPr lang="en-US" dirty="0"/>
              <a:t>Remember these three things that are critical to your leadership of a Connect Group…</a:t>
            </a:r>
          </a:p>
        </p:txBody>
      </p:sp>
    </p:spTree>
    <p:extLst>
      <p:ext uri="{BB962C8B-B14F-4D97-AF65-F5344CB8AC3E}">
        <p14:creationId xmlns:p14="http://schemas.microsoft.com/office/powerpoint/2010/main" val="53121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643603"/>
            <a:ext cx="3352799" cy="480849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are the </a:t>
            </a:r>
            <a:r>
              <a:rPr lang="en-US" b="1" u="sng" dirty="0"/>
              <a:t>Voice</a:t>
            </a:r>
          </a:p>
        </p:txBody>
      </p:sp>
    </p:spTree>
    <p:extLst>
      <p:ext uri="{BB962C8B-B14F-4D97-AF65-F5344CB8AC3E}">
        <p14:creationId xmlns:p14="http://schemas.microsoft.com/office/powerpoint/2010/main" val="5245403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669044"/>
            <a:ext cx="5043309" cy="480795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are the </a:t>
            </a:r>
            <a:r>
              <a:rPr lang="en-US" b="1" u="sng" dirty="0"/>
              <a:t>Hands</a:t>
            </a:r>
          </a:p>
        </p:txBody>
      </p:sp>
    </p:spTree>
    <p:extLst>
      <p:ext uri="{BB962C8B-B14F-4D97-AF65-F5344CB8AC3E}">
        <p14:creationId xmlns:p14="http://schemas.microsoft.com/office/powerpoint/2010/main" val="9460270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057400"/>
            <a:ext cx="6391349" cy="427421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are the </a:t>
            </a:r>
            <a:r>
              <a:rPr lang="en-US" b="1" dirty="0"/>
              <a:t>Feet</a:t>
            </a:r>
          </a:p>
        </p:txBody>
      </p:sp>
    </p:spTree>
    <p:extLst>
      <p:ext uri="{BB962C8B-B14F-4D97-AF65-F5344CB8AC3E}">
        <p14:creationId xmlns:p14="http://schemas.microsoft.com/office/powerpoint/2010/main" val="10148230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You prepare and teach God’s Word.</a:t>
            </a:r>
          </a:p>
          <a:p>
            <a:r>
              <a:rPr lang="en-US" sz="3600" dirty="0"/>
              <a:t>You teach with passion.</a:t>
            </a:r>
          </a:p>
          <a:p>
            <a:r>
              <a:rPr lang="en-US" sz="3600" dirty="0"/>
              <a:t>You teach with interaction.</a:t>
            </a:r>
          </a:p>
          <a:p>
            <a:r>
              <a:rPr lang="en-US" sz="3600" dirty="0"/>
              <a:t>You teach with application.</a:t>
            </a:r>
          </a:p>
          <a:p>
            <a:r>
              <a:rPr lang="en-US" sz="3600" dirty="0"/>
              <a:t>You equip your members to serve.</a:t>
            </a:r>
          </a:p>
          <a:p>
            <a:r>
              <a:rPr lang="en-US" sz="3600" dirty="0"/>
              <a:t>But it does not end there…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the </a:t>
            </a:r>
            <a:r>
              <a:rPr lang="en-US" b="1" dirty="0"/>
              <a:t>Voice</a:t>
            </a:r>
            <a:r>
              <a:rPr lang="en-US" dirty="0"/>
              <a:t>…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2438400"/>
            <a:ext cx="1204665" cy="172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3768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_2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9E31AC6-CC33-4EA4-9EEC-63573E42B1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Teamwork presentation</Template>
  <TotalTime>81</TotalTime>
  <Words>268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Georgia</vt:lpstr>
      <vt:lpstr>Wingdings</vt:lpstr>
      <vt:lpstr>Wingdings 2</vt:lpstr>
      <vt:lpstr>presentation_2</vt:lpstr>
      <vt:lpstr>Connect or Neglect Group?</vt:lpstr>
      <vt:lpstr>The Mindset  Makes The Difference</vt:lpstr>
      <vt:lpstr>Ephesians 4:11-16</vt:lpstr>
      <vt:lpstr>Ephesians 4:11-16</vt:lpstr>
      <vt:lpstr>Remember these three things that are critical to your leadership of a Connect Group…</vt:lpstr>
      <vt:lpstr>You are the Voice</vt:lpstr>
      <vt:lpstr>You are the Hands</vt:lpstr>
      <vt:lpstr>You are the Feet</vt:lpstr>
      <vt:lpstr>As the Voice…</vt:lpstr>
      <vt:lpstr>As the Hands…</vt:lpstr>
      <vt:lpstr>As the Feet…</vt:lpstr>
      <vt:lpstr>So which is it?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 or Neglect Group?</dc:title>
  <dc:creator>Steve Parr</dc:creator>
  <cp:keywords/>
  <cp:lastModifiedBy>Kris Hall</cp:lastModifiedBy>
  <cp:revision>7</cp:revision>
  <dcterms:created xsi:type="dcterms:W3CDTF">2018-02-08T14:36:30Z</dcterms:created>
  <dcterms:modified xsi:type="dcterms:W3CDTF">2018-02-12T15:38:55Z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TC102282709990</vt:lpwstr>
  </property>
</Properties>
</file>