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9856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2888"/>
            <a:ext cx="8610600" cy="19526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2286000"/>
            <a:ext cx="3429000" cy="15541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6DE2F-7744-49A9-833E-FDFAE47BCD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43936-43D9-4E90-B647-647B813929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2563"/>
            <a:ext cx="2019300" cy="5837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563"/>
            <a:ext cx="5905500" cy="5837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3397-EDD8-4A82-AE80-EC16768AB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F06F9-1670-4B05-B047-A48A4A4D1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3F0B2-BC37-49C1-A6A8-B5D089475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8BF88-BCBF-4EC2-B10A-02CB356FE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6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773-5244-4AD4-B704-AF3847D4C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05CDB-C9C6-4D78-A6E8-F61DCD3D1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8903-B987-4A76-A384-4B7FD0C12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2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8815-8DCD-4681-8FBC-60DFF3676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2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70324-0CB7-4C14-9E55-09454997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563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4C8CB77-CBB1-47E7-B854-519D2BB134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EXCEL-ERATE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286000"/>
            <a:ext cx="3429000" cy="2590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Sunday School That Really Excels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  Dr. Steve R. Parr</a:t>
            </a:r>
          </a:p>
        </p:txBody>
      </p:sp>
    </p:spTree>
    <p:extLst>
      <p:ext uri="{BB962C8B-B14F-4D97-AF65-F5344CB8AC3E}">
        <p14:creationId xmlns:p14="http://schemas.microsoft.com/office/powerpoint/2010/main" val="4761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each Age-Appropriate Applicable Bible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unique about the life stage you lead?</a:t>
            </a:r>
          </a:p>
          <a:p>
            <a:r>
              <a:rPr lang="en-US" dirty="0" smtClean="0"/>
              <a:t>How do they learn best at this stage of their growth?</a:t>
            </a:r>
          </a:p>
          <a:p>
            <a:r>
              <a:rPr lang="en-US" dirty="0" smtClean="0"/>
              <a:t>What are their attention spans like?</a:t>
            </a:r>
          </a:p>
          <a:p>
            <a:r>
              <a:rPr lang="en-US" dirty="0" smtClean="0"/>
              <a:t>How can the learners actively participate with your style of teaching?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quip The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tangible determining factor in the growth of the Sunday School or Small Group Ministry.</a:t>
            </a:r>
          </a:p>
          <a:p>
            <a:r>
              <a:rPr lang="en-US" dirty="0" smtClean="0"/>
              <a:t>What is the “Equipping Plan” for your leaders?</a:t>
            </a:r>
          </a:p>
          <a:p>
            <a:r>
              <a:rPr lang="en-US" dirty="0" smtClean="0"/>
              <a:t>Equip based on Biblical responsibility rather than level of participation.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EXCEL-ERATE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286000"/>
            <a:ext cx="3429000" cy="259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Sunday School That Really Excels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     </a:t>
            </a:r>
            <a:r>
              <a:rPr lang="en-US" sz="2000" i="1" dirty="0" smtClean="0">
                <a:solidFill>
                  <a:srgbClr val="FF0000"/>
                </a:solidFill>
              </a:rPr>
              <a:t>Dr. Steve R. Parr</a:t>
            </a:r>
          </a:p>
        </p:txBody>
      </p:sp>
    </p:spTree>
    <p:extLst>
      <p:ext uri="{BB962C8B-B14F-4D97-AF65-F5344CB8AC3E}">
        <p14:creationId xmlns:p14="http://schemas.microsoft.com/office/powerpoint/2010/main" val="34644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levate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are the top priorities of your church?</a:t>
            </a:r>
          </a:p>
          <a:p>
            <a:r>
              <a:rPr lang="en-US" sz="4400" dirty="0" smtClean="0"/>
              <a:t>You must put it “near” the top.</a:t>
            </a:r>
          </a:p>
          <a:p>
            <a:r>
              <a:rPr lang="en-US" sz="4400" dirty="0" smtClean="0"/>
              <a:t>You must talk it up.</a:t>
            </a:r>
          </a:p>
          <a:p>
            <a:r>
              <a:rPr lang="en-US" sz="4400" dirty="0" smtClean="0"/>
              <a:t>How are you elevating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72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-press 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Three Quick Ways to affirm volunteers: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Personal Affirmation Frequently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Public Affirmation Regularly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Tangible Awards Occasionally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789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ommunicate the Correct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most common misperception is that the purpose is to “study…..”</a:t>
            </a:r>
          </a:p>
          <a:p>
            <a:r>
              <a:rPr lang="en-US" sz="4000" dirty="0" smtClean="0"/>
              <a:t>The purpose is to work together to fulfill the Great Commission.</a:t>
            </a:r>
          </a:p>
          <a:p>
            <a:r>
              <a:rPr lang="en-US" sz="4000" dirty="0" smtClean="0"/>
              <a:t>Perception of “purpose” affects “practice.”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19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xpand </a:t>
            </a:r>
            <a:r>
              <a:rPr lang="en-US" dirty="0" smtClean="0"/>
              <a:t>Your </a:t>
            </a:r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Two Keys: Number of Leaders and Number of Groups.</a:t>
            </a:r>
          </a:p>
          <a:p>
            <a:r>
              <a:rPr lang="en-US" sz="4000" dirty="0" smtClean="0"/>
              <a:t>Grow </a:t>
            </a:r>
            <a:r>
              <a:rPr lang="en-US" sz="4000" dirty="0" smtClean="0"/>
              <a:t>your leaders and they will grow your group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r>
              <a:rPr lang="en-US" sz="4000" dirty="0" smtClean="0"/>
              <a:t>Be willing to release to others.</a:t>
            </a:r>
          </a:p>
          <a:p>
            <a:r>
              <a:rPr lang="en-US" sz="4000" dirty="0" smtClean="0"/>
              <a:t>Reproduce your group.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456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ead Your Groups to Minister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“Soon after Jesus was traveling from one town and village to another, preaching and telling the good news of the kingdom of God. The twelve were with Him…”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(Luke 8:1 HCSB)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most obvious is to minister to all of your members.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 to the next level by leading your group to minister to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xpand the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people your group ministers to, the more people you will have in Bible Study.</a:t>
            </a:r>
          </a:p>
          <a:p>
            <a:r>
              <a:rPr lang="en-US" dirty="0" smtClean="0"/>
              <a:t>Transition from an attendance list to a ministry list.</a:t>
            </a:r>
          </a:p>
          <a:p>
            <a:r>
              <a:rPr lang="en-US" dirty="0" smtClean="0"/>
              <a:t>You must expand the list “some” to maintain and “much” to excel.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5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each Out to the </a:t>
            </a:r>
            <a:br>
              <a:rPr lang="en-US" dirty="0" smtClean="0"/>
            </a:br>
            <a:r>
              <a:rPr lang="en-US" dirty="0" smtClean="0"/>
              <a:t>Un-churched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un-churched include believers and non-believers who do not regularly attend church.</a:t>
            </a:r>
          </a:p>
          <a:p>
            <a:r>
              <a:rPr lang="en-US" dirty="0" smtClean="0"/>
              <a:t>Why small groups like Sunday School are advantageous…</a:t>
            </a:r>
          </a:p>
          <a:p>
            <a:r>
              <a:rPr lang="en-US" dirty="0" smtClean="0"/>
              <a:t>It begins with leadership but it takes a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7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ssign Groups by Life-Stage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Groups + Worship = A great blend of focused ministry with intergenerational relationships.</a:t>
            </a:r>
          </a:p>
          <a:p>
            <a:r>
              <a:rPr lang="en-US" dirty="0" smtClean="0"/>
              <a:t>The greatest challenge is with “adults.”</a:t>
            </a:r>
          </a:p>
          <a:p>
            <a:r>
              <a:rPr lang="en-US" dirty="0" smtClean="0"/>
              <a:t>Understand the Flip Flop Principle.</a:t>
            </a:r>
          </a:p>
          <a:p>
            <a:r>
              <a:rPr lang="en-US" dirty="0" smtClean="0"/>
              <a:t>Is there a place for a person of every stage to connect?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aking care of business design template">
  <a:themeElements>
    <a:clrScheme name="Default Design 10">
      <a:dk1>
        <a:srgbClr val="336699"/>
      </a:dk1>
      <a:lt1>
        <a:srgbClr val="919191"/>
      </a:lt1>
      <a:dk2>
        <a:srgbClr val="000000"/>
      </a:dk2>
      <a:lt2>
        <a:srgbClr val="8AABC4"/>
      </a:lt2>
      <a:accent1>
        <a:srgbClr val="E1EBEB"/>
      </a:accent1>
      <a:accent2>
        <a:srgbClr val="87A587"/>
      </a:accent2>
      <a:accent3>
        <a:srgbClr val="AAAAAA"/>
      </a:accent3>
      <a:accent4>
        <a:srgbClr val="7B7B7B"/>
      </a:accent4>
      <a:accent5>
        <a:srgbClr val="EEF3F3"/>
      </a:accent5>
      <a:accent6>
        <a:srgbClr val="7A957A"/>
      </a:accent6>
      <a:hlink>
        <a:srgbClr val="91AFFF"/>
      </a:hlink>
      <a:folHlink>
        <a:srgbClr val="F0B614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665B38"/>
        </a:dk1>
        <a:lt1>
          <a:srgbClr val="FFFFFF"/>
        </a:lt1>
        <a:dk2>
          <a:srgbClr val="000000"/>
        </a:dk2>
        <a:lt2>
          <a:srgbClr val="333333"/>
        </a:lt2>
        <a:accent1>
          <a:srgbClr val="F0ECDA"/>
        </a:accent1>
        <a:accent2>
          <a:srgbClr val="91AA91"/>
        </a:accent2>
        <a:accent3>
          <a:srgbClr val="FFFFFF"/>
        </a:accent3>
        <a:accent4>
          <a:srgbClr val="564C2E"/>
        </a:accent4>
        <a:accent5>
          <a:srgbClr val="F6F4EA"/>
        </a:accent5>
        <a:accent6>
          <a:srgbClr val="839A83"/>
        </a:accent6>
        <a:hlink>
          <a:srgbClr val="B9874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0F5DC"/>
        </a:accent1>
        <a:accent2>
          <a:srgbClr val="91AAFF"/>
        </a:accent2>
        <a:accent3>
          <a:srgbClr val="FFFFE9"/>
        </a:accent3>
        <a:accent4>
          <a:srgbClr val="000000"/>
        </a:accent4>
        <a:accent5>
          <a:srgbClr val="F6F9EB"/>
        </a:accent5>
        <a:accent6>
          <a:srgbClr val="839AE7"/>
        </a:accent6>
        <a:hlink>
          <a:srgbClr val="CD4B0A"/>
        </a:hlink>
        <a:folHlink>
          <a:srgbClr val="D791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7D8C64"/>
        </a:dk1>
        <a:lt1>
          <a:srgbClr val="FFFFFF"/>
        </a:lt1>
        <a:dk2>
          <a:srgbClr val="000000"/>
        </a:dk2>
        <a:lt2>
          <a:srgbClr val="808080"/>
        </a:lt2>
        <a:accent1>
          <a:srgbClr val="EBEBC8"/>
        </a:accent1>
        <a:accent2>
          <a:srgbClr val="7D917D"/>
        </a:accent2>
        <a:accent3>
          <a:srgbClr val="FFFFFF"/>
        </a:accent3>
        <a:accent4>
          <a:srgbClr val="6A7754"/>
        </a:accent4>
        <a:accent5>
          <a:srgbClr val="F3F3E0"/>
        </a:accent5>
        <a:accent6>
          <a:srgbClr val="718371"/>
        </a:accent6>
        <a:hlink>
          <a:srgbClr val="AFBE00"/>
        </a:hlink>
        <a:folHlink>
          <a:srgbClr val="F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2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8769"/>
        </a:dk1>
        <a:lt1>
          <a:srgbClr val="FFFFFF"/>
        </a:lt1>
        <a:dk2>
          <a:srgbClr val="808000"/>
        </a:dk2>
        <a:lt2>
          <a:srgbClr val="333333"/>
        </a:lt2>
        <a:accent1>
          <a:srgbClr val="BECDA5"/>
        </a:accent1>
        <a:accent2>
          <a:srgbClr val="A55037"/>
        </a:accent2>
        <a:accent3>
          <a:srgbClr val="FFFFFF"/>
        </a:accent3>
        <a:accent4>
          <a:srgbClr val="597259"/>
        </a:accent4>
        <a:accent5>
          <a:srgbClr val="DBE3CF"/>
        </a:accent5>
        <a:accent6>
          <a:srgbClr val="954831"/>
        </a:accent6>
        <a:hlink>
          <a:srgbClr val="F5F5DC"/>
        </a:hlink>
        <a:folHlink>
          <a:srgbClr val="C35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5A58"/>
        </a:dk1>
        <a:lt1>
          <a:srgbClr val="A08C73"/>
        </a:lt1>
        <a:dk2>
          <a:srgbClr val="008080"/>
        </a:dk2>
        <a:lt2>
          <a:srgbClr val="008080"/>
        </a:lt2>
        <a:accent1>
          <a:srgbClr val="D2EBEB"/>
        </a:accent1>
        <a:accent2>
          <a:srgbClr val="CDC873"/>
        </a:accent2>
        <a:accent3>
          <a:srgbClr val="AAC0C0"/>
        </a:accent3>
        <a:accent4>
          <a:srgbClr val="887761"/>
        </a:accent4>
        <a:accent5>
          <a:srgbClr val="E5F3F3"/>
        </a:accent5>
        <a:accent6>
          <a:srgbClr val="BAB568"/>
        </a:accent6>
        <a:hlink>
          <a:srgbClr val="7DB991"/>
        </a:hlink>
        <a:folHlink>
          <a:srgbClr val="F09B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A6900"/>
        </a:dk1>
        <a:lt1>
          <a:srgbClr val="666699"/>
        </a:lt1>
        <a:dk2>
          <a:srgbClr val="FF6600"/>
        </a:dk2>
        <a:lt2>
          <a:srgbClr val="3E3E5C"/>
        </a:lt2>
        <a:accent1>
          <a:srgbClr val="EBEBAF"/>
        </a:accent1>
        <a:accent2>
          <a:srgbClr val="B4C3AF"/>
        </a:accent2>
        <a:accent3>
          <a:srgbClr val="B8B8CA"/>
        </a:accent3>
        <a:accent4>
          <a:srgbClr val="4C5900"/>
        </a:accent4>
        <a:accent5>
          <a:srgbClr val="F3F3D4"/>
        </a:accent5>
        <a:accent6>
          <a:srgbClr val="A3B09E"/>
        </a:accent6>
        <a:hlink>
          <a:srgbClr val="FF7300"/>
        </a:hlink>
        <a:folHlink>
          <a:srgbClr val="C8C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919191"/>
        </a:lt1>
        <a:dk2>
          <a:srgbClr val="000000"/>
        </a:dk2>
        <a:lt2>
          <a:srgbClr val="8AABC4"/>
        </a:lt2>
        <a:accent1>
          <a:srgbClr val="E1EBEB"/>
        </a:accent1>
        <a:accent2>
          <a:srgbClr val="87A587"/>
        </a:accent2>
        <a:accent3>
          <a:srgbClr val="AAAAAA"/>
        </a:accent3>
        <a:accent4>
          <a:srgbClr val="7B7B7B"/>
        </a:accent4>
        <a:accent5>
          <a:srgbClr val="EEF3F3"/>
        </a:accent5>
        <a:accent6>
          <a:srgbClr val="7A957A"/>
        </a:accent6>
        <a:hlink>
          <a:srgbClr val="91AFFF"/>
        </a:hlink>
        <a:folHlink>
          <a:srgbClr val="F0B61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Taking care of business design template</Template>
  <TotalTime>73</TotalTime>
  <Words>442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Taking care of business design template</vt:lpstr>
      <vt:lpstr>EXCEL-ERATE</vt:lpstr>
      <vt:lpstr>Elevate the Strategy</vt:lpstr>
      <vt:lpstr>X-press Appreciation</vt:lpstr>
      <vt:lpstr>Communicate the Correct Purpose</vt:lpstr>
      <vt:lpstr>Expand Your Base</vt:lpstr>
      <vt:lpstr>Lead Your Groups to Minister Together</vt:lpstr>
      <vt:lpstr>Expand the Enrollment</vt:lpstr>
      <vt:lpstr>Reach Out to the  Un-churched</vt:lpstr>
      <vt:lpstr>Assign Groups by Life-Stage</vt:lpstr>
      <vt:lpstr>Teach Age-Appropriate Applicable Bible Studies</vt:lpstr>
      <vt:lpstr>Equip The Leaders</vt:lpstr>
      <vt:lpstr>EXCEL-ERATE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EXCEL-ERATE</dc:title>
  <dc:creator>sparr</dc:creator>
  <cp:lastModifiedBy>sparr</cp:lastModifiedBy>
  <cp:revision>10</cp:revision>
  <cp:lastPrinted>1601-01-01T00:00:00Z</cp:lastPrinted>
  <dcterms:created xsi:type="dcterms:W3CDTF">2013-04-11T19:57:19Z</dcterms:created>
  <dcterms:modified xsi:type="dcterms:W3CDTF">2014-05-21T14:24:23Z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TC010721561033</vt:lpwstr>
  </property>
</Properties>
</file>