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parr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Fast Forwarding Your Leadership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Providing Leadership in the midst Cultural Pluralism and a Widening Generation Gap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41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Steve R. Parr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Touching All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 LEAD BY EXAMPLE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must set the tone.  YOU must lead the way.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Followers rarely exceed the level of commitment of the leader.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Touching All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6.  TAKE RESPONSIBILITY</a:t>
            </a:r>
          </a:p>
          <a:p>
            <a:pPr marL="0" indent="0">
              <a:buNone/>
            </a:pPr>
            <a:r>
              <a:rPr lang="en-US" dirty="0" smtClean="0"/>
              <a:t>Do not wait on someone else to tackle this issue.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one change you can make immediately to begin addressing this challenge?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Touching All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.  YOU MUST GROW</a:t>
            </a:r>
          </a:p>
          <a:p>
            <a:pPr marL="0" indent="0">
              <a:buNone/>
            </a:pPr>
            <a:r>
              <a:rPr lang="en-US" dirty="0" smtClean="0"/>
              <a:t>The man who does not read good books has no advantage over the man who cannot read.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-</a:t>
            </a:r>
            <a:r>
              <a:rPr lang="en-US" sz="2400" i="1" dirty="0" err="1" smtClean="0"/>
              <a:t>M.Twain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What are the two rails of Leadership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forfeit your right to lead at the point you fail to grow.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2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/>
              <a:t>Your personal leadership must develop in order to maintain and grow in your influence in a rapidly changing community and church culture. You are the one who can make it happen!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Follow me on twitter @</a:t>
            </a:r>
            <a:r>
              <a:rPr lang="en-US" dirty="0" err="1" smtClean="0"/>
              <a:t>steverparr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See my resources at </a:t>
            </a:r>
            <a:r>
              <a:rPr lang="en-US" dirty="0" smtClean="0">
                <a:hlinkClick r:id="rId2"/>
              </a:rPr>
              <a:t>www.steveparr.net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Email is sparr@gabaptist.org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Challenges Testing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Growing Cultural Pluralism</a:t>
            </a:r>
            <a:r>
              <a:rPr lang="en-US" sz="4000" dirty="0" smtClean="0"/>
              <a:t>: An increasing diversity of opinions, attitudes, and cultures that stand in contrast to the assimilation (melting pot) of former generations.</a:t>
            </a:r>
          </a:p>
          <a:p>
            <a:r>
              <a:rPr lang="en-US" sz="4000" dirty="0" smtClean="0"/>
              <a:t>What is happening?</a:t>
            </a:r>
          </a:p>
          <a:p>
            <a:r>
              <a:rPr lang="en-US" sz="4000" dirty="0" smtClean="0"/>
              <a:t>How is this affecting your work?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59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Challenges Testing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Growing Generational Gap</a:t>
            </a:r>
            <a:r>
              <a:rPr lang="en-US" sz="4400" dirty="0" smtClean="0"/>
              <a:t>: A distinct set of mental models that separate older adults from younger adults.</a:t>
            </a:r>
          </a:p>
          <a:p>
            <a:r>
              <a:rPr lang="en-US" sz="4400" dirty="0" smtClean="0"/>
              <a:t>What is causing this?</a:t>
            </a:r>
          </a:p>
          <a:p>
            <a:r>
              <a:rPr lang="en-US" sz="4400" dirty="0" smtClean="0"/>
              <a:t>How is this affecting your work?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7467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Resources that Address </a:t>
            </a:r>
            <a:br>
              <a:rPr lang="en-US" dirty="0" smtClean="0"/>
            </a:br>
            <a:r>
              <a:rPr lang="en-US" dirty="0" smtClean="0"/>
              <a:t> from all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400" b="1" dirty="0" smtClean="0"/>
              <a:t>Systems-Sensitive Leadership</a:t>
            </a:r>
            <a:r>
              <a:rPr lang="en-US" sz="4400" dirty="0" smtClean="0"/>
              <a:t> by Michael C. </a:t>
            </a:r>
            <a:r>
              <a:rPr lang="en-US" sz="4400" dirty="0" err="1" smtClean="0"/>
              <a:t>Armour</a:t>
            </a:r>
            <a:r>
              <a:rPr lang="en-US" sz="4400" dirty="0" smtClean="0"/>
              <a:t> and Don Browning.</a:t>
            </a:r>
          </a:p>
          <a:p>
            <a:pPr marL="514350" indent="-514350">
              <a:buAutoNum type="arabicPeriod"/>
            </a:pPr>
            <a:r>
              <a:rPr lang="en-US" sz="4400" b="1" dirty="0" smtClean="0"/>
              <a:t>Liquid Leadership</a:t>
            </a:r>
            <a:r>
              <a:rPr lang="en-US" sz="4400" dirty="0" smtClean="0"/>
              <a:t> by Brad </a:t>
            </a:r>
            <a:r>
              <a:rPr lang="en-US" sz="4400" dirty="0" err="1" smtClean="0"/>
              <a:t>Szollose</a:t>
            </a:r>
            <a:r>
              <a:rPr lang="en-US" sz="4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4400" b="1" dirty="0" smtClean="0"/>
              <a:t>Our Iceberg is Melting</a:t>
            </a:r>
            <a:r>
              <a:rPr lang="en-US" sz="4400" dirty="0" smtClean="0"/>
              <a:t> by John </a:t>
            </a:r>
            <a:r>
              <a:rPr lang="en-US" sz="4400" dirty="0" err="1" smtClean="0"/>
              <a:t>Kotter</a:t>
            </a:r>
            <a:r>
              <a:rPr lang="en-US" sz="4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4400" i="1" dirty="0" smtClean="0"/>
              <a:t>What do you recommend?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6614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i="1" dirty="0" smtClean="0"/>
              <a:t>Liquid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Quality is not job one anymore; amazing is. Produce amazing results to get people to fall in love with your [church].</a:t>
            </a:r>
          </a:p>
          <a:p>
            <a:r>
              <a:rPr lang="en-US" sz="4000" dirty="0" smtClean="0"/>
              <a:t>Mark 2:12b- </a:t>
            </a:r>
            <a:r>
              <a:rPr lang="en-US" sz="4000" i="1" dirty="0" smtClean="0"/>
              <a:t>…everyone present was amazed and glorified God saying, “we never saw anything like this.”</a:t>
            </a:r>
          </a:p>
        </p:txBody>
      </p:sp>
    </p:spTree>
    <p:extLst>
      <p:ext uri="{BB962C8B-B14F-4D97-AF65-F5344CB8AC3E}">
        <p14:creationId xmlns:p14="http://schemas.microsoft.com/office/powerpoint/2010/main" val="1507651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Touching All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PUT PEOPLE FIRST.</a:t>
            </a:r>
          </a:p>
          <a:p>
            <a:pPr marL="0" indent="0">
              <a:buNone/>
            </a:pPr>
            <a:r>
              <a:rPr lang="en-US" dirty="0" smtClean="0"/>
              <a:t>Be cautious not to allow administrative gifts, introversion, task orientation, or disappointments to get in the way of this priority.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839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Touching All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2. PROVIDE AN ENVIRONMENT WHERE IT IS SAFE TO TELL THE TRUTH.</a:t>
            </a:r>
          </a:p>
          <a:p>
            <a:pPr marL="0" indent="0">
              <a:buNone/>
            </a:pPr>
            <a:r>
              <a:rPr lang="en-US" dirty="0" smtClean="0"/>
              <a:t>Consider how this connects with the first point.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Good to Great? </a:t>
            </a:r>
            <a:r>
              <a:rPr lang="en-US" i="1" dirty="0" smtClean="0"/>
              <a:t>Brutal Honesty.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Cool down your defense mechanism.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73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Touching All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 NURTURE A CREATIVE CULTURE</a:t>
            </a:r>
          </a:p>
          <a:p>
            <a:pPr marL="0" indent="0">
              <a:buNone/>
            </a:pPr>
            <a:r>
              <a:rPr lang="en-US" dirty="0" smtClean="0"/>
              <a:t>Teams are critical to generate ideas and to automate “buy-in.”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Make ideas the ideas of a group/team.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399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Touching All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4.  SEEK TO DIVERSIFY LEADERSHIP ON TEAMS.</a:t>
            </a:r>
          </a:p>
          <a:p>
            <a:pPr marL="0" indent="0">
              <a:buNone/>
            </a:pPr>
            <a:r>
              <a:rPr lang="en-US" dirty="0" smtClean="0"/>
              <a:t>It is more critical than ever to aim for ethnic and generational involvement in leadership and on teams.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Alternative: If not through teams, then through surveys.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258</TotalTime>
  <Words>473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PresentationPro_WaterWavesVideo</vt:lpstr>
      <vt:lpstr>Fast Forwarding Your Leadership</vt:lpstr>
      <vt:lpstr>Two Challenges Testing Us</vt:lpstr>
      <vt:lpstr>Two Challenges Testing Us</vt:lpstr>
      <vt:lpstr>Three Resources that Address   from all Sides</vt:lpstr>
      <vt:lpstr>From Liquid Leadership</vt:lpstr>
      <vt:lpstr>Touching All Sides</vt:lpstr>
      <vt:lpstr>Touching All Sides</vt:lpstr>
      <vt:lpstr>Touching All Sides</vt:lpstr>
      <vt:lpstr>Touching All Sides</vt:lpstr>
      <vt:lpstr>Touching All Sides</vt:lpstr>
      <vt:lpstr>Touching All Sides</vt:lpstr>
      <vt:lpstr>Touching All Sides</vt:lpstr>
      <vt:lpstr>Summing Up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Forwarding Your Leadership</dc:title>
  <dc:creator>sparr</dc:creator>
  <dc:description>2010 animated water waves powerpoint template from presentationpro.com</dc:description>
  <cp:lastModifiedBy>sparr</cp:lastModifiedBy>
  <cp:revision>8</cp:revision>
  <dcterms:created xsi:type="dcterms:W3CDTF">2014-01-21T13:53:59Z</dcterms:created>
  <dcterms:modified xsi:type="dcterms:W3CDTF">2014-08-15T14:41:36Z</dcterms:modified>
  <cp:category>2010 nature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