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3" r:id="rId7"/>
    <p:sldId id="264" r:id="rId8"/>
    <p:sldId id="266" r:id="rId9"/>
    <p:sldId id="267" r:id="rId10"/>
    <p:sldId id="26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AC2"/>
    <a:srgbClr val="E68FA4"/>
    <a:srgbClr val="794762"/>
    <a:srgbClr val="72B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959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93111" y="209550"/>
            <a:ext cx="3188289" cy="36433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rgbClr val="BA9AC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6052" y="607908"/>
            <a:ext cx="5181600" cy="304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50" baseline="0">
                <a:solidFill>
                  <a:srgbClr val="79476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This is an example for a subtitle message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612648"/>
            <a:ext cx="3022092" cy="762"/>
          </a:xfrm>
          <a:prstGeom prst="line">
            <a:avLst/>
          </a:prstGeom>
          <a:ln w="12700">
            <a:solidFill>
              <a:srgbClr val="7947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34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9600" y="514350"/>
            <a:ext cx="7772400" cy="42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deGothic LH BoldExtended" charset="0"/>
              </a:rPr>
              <a:t>Making Life Bible Study More Evangelistic</a:t>
            </a: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Steve Parr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Author of “Sunday School That Really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Works”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733550"/>
            <a:ext cx="1533876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 rot="1639276">
            <a:off x="4113513" y="4063641"/>
            <a:ext cx="488956" cy="488956"/>
          </a:xfrm>
          <a:prstGeom prst="wedgeEllipseCallout">
            <a:avLst>
              <a:gd name="adj1" fmla="val 34227"/>
              <a:gd name="adj2" fmla="val 63102"/>
            </a:avLst>
          </a:prstGeom>
          <a:solidFill>
            <a:srgbClr val="E68FA4"/>
          </a:solidFill>
          <a:ln>
            <a:solidFill>
              <a:srgbClr val="E68F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 rot="1639276">
            <a:off x="5215365" y="4063641"/>
            <a:ext cx="488956" cy="488956"/>
          </a:xfrm>
          <a:prstGeom prst="wedgeEllipseCallout">
            <a:avLst>
              <a:gd name="adj1" fmla="val 34227"/>
              <a:gd name="adj2" fmla="val 63102"/>
            </a:avLst>
          </a:prstGeom>
          <a:solidFill>
            <a:srgbClr val="794762"/>
          </a:solidFill>
          <a:ln>
            <a:solidFill>
              <a:srgbClr val="794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 rot="1639276">
            <a:off x="3011661" y="4063641"/>
            <a:ext cx="488956" cy="488956"/>
          </a:xfrm>
          <a:prstGeom prst="wedgeEllipseCallout">
            <a:avLst>
              <a:gd name="adj1" fmla="val 34227"/>
              <a:gd name="adj2" fmla="val 63102"/>
            </a:avLst>
          </a:prstGeom>
          <a:solidFill>
            <a:srgbClr val="BA9AC2"/>
          </a:solidFill>
          <a:ln>
            <a:solidFill>
              <a:srgbClr val="BA9A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3333750"/>
            <a:ext cx="487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72B2A2"/>
                </a:solidFill>
                <a:latin typeface="Arial" pitchFamily="34" charset="0"/>
                <a:cs typeface="Arial" pitchFamily="34" charset="0"/>
              </a:rPr>
              <a:t>Follow me</a:t>
            </a:r>
            <a:endParaRPr lang="en-US" sz="5000" b="1" dirty="0">
              <a:solidFill>
                <a:srgbClr val="72B2A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467" y="4184940"/>
            <a:ext cx="349349" cy="2914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03" y="4143936"/>
            <a:ext cx="179767" cy="3450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70766" y="4713213"/>
            <a:ext cx="97815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50" dirty="0" smtClean="0">
                <a:solidFill>
                  <a:srgbClr val="794762"/>
                </a:solidFill>
                <a:latin typeface="Arial" pitchFamily="34" charset="0"/>
                <a:cs typeface="Arial" pitchFamily="34" charset="0"/>
              </a:rPr>
              <a:t>www.steveparr.net</a:t>
            </a:r>
            <a:endParaRPr lang="en-US" sz="750" dirty="0">
              <a:solidFill>
                <a:srgbClr val="7947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5808" y="4655506"/>
            <a:ext cx="694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50" dirty="0" smtClean="0">
                <a:solidFill>
                  <a:srgbClr val="BA9AC2"/>
                </a:solidFill>
                <a:latin typeface="Arial" pitchFamily="34" charset="0"/>
                <a:cs typeface="Arial" pitchFamily="34" charset="0"/>
              </a:rPr>
              <a:t>Facebook</a:t>
            </a:r>
          </a:p>
          <a:p>
            <a:pPr algn="ctr"/>
            <a:r>
              <a:rPr lang="en-US" sz="750" dirty="0" err="1">
                <a:solidFill>
                  <a:srgbClr val="BA9AC2"/>
                </a:solidFill>
                <a:latin typeface="Arial" pitchFamily="34" charset="0"/>
                <a:cs typeface="Arial" pitchFamily="34" charset="0"/>
              </a:rPr>
              <a:t>ssunderparr</a:t>
            </a:r>
            <a:endParaRPr lang="en-US" sz="750" dirty="0">
              <a:solidFill>
                <a:srgbClr val="BA9A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1940" y="4655506"/>
            <a:ext cx="6815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50" dirty="0" smtClean="0">
                <a:solidFill>
                  <a:srgbClr val="E68FA4"/>
                </a:solidFill>
                <a:latin typeface="Arial" pitchFamily="34" charset="0"/>
                <a:cs typeface="Arial" pitchFamily="34" charset="0"/>
              </a:rPr>
              <a:t>Twitter</a:t>
            </a:r>
          </a:p>
          <a:p>
            <a:pPr algn="ctr"/>
            <a:r>
              <a:rPr lang="en-US" sz="750" dirty="0" smtClean="0">
                <a:solidFill>
                  <a:srgbClr val="E68FA4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750" dirty="0" err="1" smtClean="0">
                <a:solidFill>
                  <a:srgbClr val="E68FA4"/>
                </a:solidFill>
                <a:latin typeface="Arial" pitchFamily="34" charset="0"/>
                <a:cs typeface="Arial" pitchFamily="34" charset="0"/>
              </a:rPr>
              <a:t>steveparr</a:t>
            </a:r>
            <a:endParaRPr lang="en-US" sz="750" dirty="0">
              <a:solidFill>
                <a:srgbClr val="E68FA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84" y="22648"/>
            <a:ext cx="5302789" cy="33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03200" y="4177314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www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710" y="3101443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sparr@gabaptist.net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35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5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990600" y="331788"/>
            <a:ext cx="58451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Why Through </a:t>
            </a:r>
            <a:r>
              <a:rPr lang="en-US" altLang="en-US" sz="3600" dirty="0" err="1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LBS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 Groups?</a:t>
            </a:r>
            <a:endParaRPr lang="en-US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Oval Callout 19"/>
          <p:cNvSpPr/>
          <p:nvPr/>
        </p:nvSpPr>
        <p:spPr>
          <a:xfrm rot="1913816">
            <a:off x="411534" y="1164071"/>
            <a:ext cx="1158132" cy="1156384"/>
          </a:xfrm>
          <a:prstGeom prst="wedgeEllipseCallout">
            <a:avLst>
              <a:gd name="adj1" fmla="val 71106"/>
              <a:gd name="adj2" fmla="val 8056"/>
            </a:avLst>
          </a:prstGeom>
          <a:solidFill>
            <a:srgbClr val="BA9AC2"/>
          </a:solidFill>
          <a:ln w="88900">
            <a:solidFill>
              <a:srgbClr val="BA9A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12"/>
          <p:cNvSpPr txBox="1"/>
          <p:nvPr/>
        </p:nvSpPr>
        <p:spPr>
          <a:xfrm>
            <a:off x="1818788" y="1990260"/>
            <a:ext cx="3591412" cy="100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It is designed for specific age groupings.</a:t>
            </a:r>
          </a:p>
        </p:txBody>
      </p:sp>
      <p:sp>
        <p:nvSpPr>
          <p:cNvPr id="22" name="TextBox 13"/>
          <p:cNvSpPr txBox="1"/>
          <p:nvPr/>
        </p:nvSpPr>
        <p:spPr>
          <a:xfrm>
            <a:off x="1818788" y="1651842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794762"/>
                </a:solidFill>
                <a:latin typeface="Arial" pitchFamily="34" charset="0"/>
                <a:cs typeface="Arial" pitchFamily="34" charset="0"/>
              </a:rPr>
              <a:t>Designed</a:t>
            </a:r>
            <a:endParaRPr lang="en-US" sz="1600" b="1" dirty="0">
              <a:solidFill>
                <a:srgbClr val="7947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1326764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D</a:t>
            </a:r>
            <a:endParaRPr lang="en-US" sz="48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4" name="Oval Callout 23"/>
          <p:cNvSpPr/>
          <p:nvPr/>
        </p:nvSpPr>
        <p:spPr>
          <a:xfrm rot="1913816">
            <a:off x="452595" y="2973291"/>
            <a:ext cx="1158132" cy="1156384"/>
          </a:xfrm>
          <a:prstGeom prst="wedgeEllipseCallout">
            <a:avLst>
              <a:gd name="adj1" fmla="val 71106"/>
              <a:gd name="adj2" fmla="val 8056"/>
            </a:avLst>
          </a:prstGeom>
          <a:solidFill>
            <a:srgbClr val="E68FA4"/>
          </a:solidFill>
          <a:ln w="88900">
            <a:solidFill>
              <a:srgbClr val="E68F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TextBox 8"/>
          <p:cNvSpPr txBox="1"/>
          <p:nvPr/>
        </p:nvSpPr>
        <p:spPr>
          <a:xfrm>
            <a:off x="1859849" y="3812927"/>
            <a:ext cx="3321751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It is the most effective assimilation tool.</a:t>
            </a:r>
          </a:p>
        </p:txBody>
      </p:sp>
      <p:sp>
        <p:nvSpPr>
          <p:cNvPr id="26" name="TextBox 9"/>
          <p:cNvSpPr txBox="1"/>
          <p:nvPr/>
        </p:nvSpPr>
        <p:spPr>
          <a:xfrm>
            <a:off x="1859849" y="3474509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794762"/>
                </a:solidFill>
                <a:latin typeface="Arial" pitchFamily="34" charset="0"/>
                <a:cs typeface="Arial" pitchFamily="34" charset="0"/>
              </a:rPr>
              <a:t>Effective</a:t>
            </a:r>
            <a:endParaRPr lang="en-US" sz="1600" b="1" dirty="0">
              <a:solidFill>
                <a:srgbClr val="7947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900" y="3103487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E</a:t>
            </a:r>
            <a:endParaRPr lang="en-US" sz="48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3" name="Oval Callout 32"/>
          <p:cNvSpPr/>
          <p:nvPr/>
        </p:nvSpPr>
        <p:spPr>
          <a:xfrm rot="1913816">
            <a:off x="7600035" y="523656"/>
            <a:ext cx="1158132" cy="1156384"/>
          </a:xfrm>
          <a:prstGeom prst="wedgeEllipseCallout">
            <a:avLst>
              <a:gd name="adj1" fmla="val -25007"/>
              <a:gd name="adj2" fmla="val 67964"/>
            </a:avLst>
          </a:prstGeom>
          <a:solidFill>
            <a:srgbClr val="794762"/>
          </a:solidFill>
          <a:ln w="88900">
            <a:solidFill>
              <a:srgbClr val="794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14"/>
          <p:cNvSpPr txBox="1"/>
          <p:nvPr/>
        </p:nvSpPr>
        <p:spPr>
          <a:xfrm>
            <a:off x="5029200" y="1562136"/>
            <a:ext cx="3947041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The leaders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are specialists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.</a:t>
            </a:r>
          </a:p>
        </p:txBody>
      </p:sp>
      <p:sp>
        <p:nvSpPr>
          <p:cNvPr id="35" name="TextBox 15"/>
          <p:cNvSpPr txBox="1"/>
          <p:nvPr/>
        </p:nvSpPr>
        <p:spPr>
          <a:xfrm>
            <a:off x="5455613" y="1155977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 smtClean="0">
                <a:solidFill>
                  <a:srgbClr val="794762"/>
                </a:solidFill>
                <a:latin typeface="Arial" pitchFamily="34" charset="0"/>
                <a:cs typeface="Arial" pitchFamily="34" charset="0"/>
              </a:rPr>
              <a:t>Specialists</a:t>
            </a:r>
            <a:endParaRPr lang="en-US" sz="1600" b="1" dirty="0">
              <a:solidFill>
                <a:srgbClr val="7947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01727" y="59592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S</a:t>
            </a:r>
            <a:endParaRPr lang="en-US" sz="48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8" name="Oval Callout 37"/>
          <p:cNvSpPr/>
          <p:nvPr/>
        </p:nvSpPr>
        <p:spPr>
          <a:xfrm rot="1913816">
            <a:off x="7641097" y="2117377"/>
            <a:ext cx="1158132" cy="1156384"/>
          </a:xfrm>
          <a:prstGeom prst="wedgeEllipseCallout">
            <a:avLst>
              <a:gd name="adj1" fmla="val -25007"/>
              <a:gd name="adj2" fmla="val 67964"/>
            </a:avLst>
          </a:prstGeom>
          <a:solidFill>
            <a:schemeClr val="accent6">
              <a:lumMod val="60000"/>
              <a:lumOff val="40000"/>
            </a:schemeClr>
          </a:solidFill>
          <a:ln w="889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9" name="TextBox 14"/>
          <p:cNvSpPr txBox="1"/>
          <p:nvPr/>
        </p:nvSpPr>
        <p:spPr>
          <a:xfrm>
            <a:off x="4800600" y="3135502"/>
            <a:ext cx="4648200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It is the first line of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discipleship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.</a:t>
            </a:r>
          </a:p>
        </p:txBody>
      </p:sp>
      <p:sp>
        <p:nvSpPr>
          <p:cNvPr id="40" name="TextBox 15"/>
          <p:cNvSpPr txBox="1"/>
          <p:nvPr/>
        </p:nvSpPr>
        <p:spPr>
          <a:xfrm>
            <a:off x="5496674" y="2749697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 smtClean="0">
                <a:solidFill>
                  <a:srgbClr val="794762"/>
                </a:solidFill>
                <a:latin typeface="Arial" pitchFamily="34" charset="0"/>
                <a:cs typeface="Arial" pitchFamily="34" charset="0"/>
              </a:rPr>
              <a:t>Discipleship</a:t>
            </a:r>
            <a:endParaRPr lang="en-US" sz="1600" b="1" dirty="0">
              <a:solidFill>
                <a:srgbClr val="7947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38013" y="2280069"/>
            <a:ext cx="764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</a:t>
            </a:r>
            <a:r>
              <a:rPr lang="en-US" sz="4800" baseline="30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st</a:t>
            </a:r>
            <a:r>
              <a:rPr lang="en-US" sz="4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endParaRPr lang="en-US" sz="48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6" name="Oval Callout 45"/>
          <p:cNvSpPr/>
          <p:nvPr/>
        </p:nvSpPr>
        <p:spPr>
          <a:xfrm rot="1913816">
            <a:off x="6525520" y="3671970"/>
            <a:ext cx="1158132" cy="1156384"/>
          </a:xfrm>
          <a:prstGeom prst="wedgeEllipseCallout">
            <a:avLst>
              <a:gd name="adj1" fmla="val -25007"/>
              <a:gd name="adj2" fmla="val 67964"/>
            </a:avLst>
          </a:prstGeom>
          <a:solidFill>
            <a:srgbClr val="72B2A2"/>
          </a:solidFill>
          <a:ln w="88900">
            <a:solidFill>
              <a:srgbClr val="72B2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TextBox 10"/>
          <p:cNvSpPr txBox="1"/>
          <p:nvPr/>
        </p:nvSpPr>
        <p:spPr>
          <a:xfrm>
            <a:off x="5171312" y="4571036"/>
            <a:ext cx="3778035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It is set up for follow-up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.</a:t>
            </a:r>
            <a:endParaRPr lang="en-US" altLang="en-US" sz="2400" dirty="0">
              <a:solidFill>
                <a:schemeClr val="accent1">
                  <a:lumMod val="75000"/>
                </a:schemeClr>
              </a:solidFill>
              <a:latin typeface="AvantGarde Bold" charset="0"/>
            </a:endParaRPr>
          </a:p>
        </p:txBody>
      </p:sp>
      <p:sp>
        <p:nvSpPr>
          <p:cNvPr id="48" name="TextBox 11"/>
          <p:cNvSpPr txBox="1"/>
          <p:nvPr/>
        </p:nvSpPr>
        <p:spPr>
          <a:xfrm>
            <a:off x="4544174" y="4339225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 smtClean="0">
                <a:solidFill>
                  <a:srgbClr val="794762"/>
                </a:solidFill>
                <a:latin typeface="Arial" pitchFamily="34" charset="0"/>
                <a:cs typeface="Arial" pitchFamily="34" charset="0"/>
              </a:rPr>
              <a:t>Follow-up</a:t>
            </a:r>
            <a:endParaRPr lang="en-US" sz="1600" b="1" dirty="0">
              <a:solidFill>
                <a:srgbClr val="7947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37886" y="3812927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</a:t>
            </a:r>
            <a:endParaRPr lang="en-US" sz="48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5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3" grpId="0"/>
      <p:bldP spid="24" grpId="0" animBg="1"/>
      <p:bldP spid="25" grpId="0"/>
      <p:bldP spid="26" grpId="0"/>
      <p:bldP spid="28" grpId="0"/>
      <p:bldP spid="33" grpId="0" animBg="1"/>
      <p:bldP spid="34" grpId="0"/>
      <p:bldP spid="35" grpId="0"/>
      <p:bldP spid="37" grpId="0"/>
      <p:bldP spid="38" grpId="0" animBg="1"/>
      <p:bldP spid="39" grpId="0"/>
      <p:bldP spid="40" grpId="0"/>
      <p:bldP spid="41" grpId="0"/>
      <p:bldP spid="46" grpId="0" animBg="1"/>
      <p:bldP spid="47" grpId="0"/>
      <p:bldP spid="48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742950"/>
            <a:ext cx="2781300" cy="397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Open the Front Door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530" y="1123950"/>
            <a:ext cx="845819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Front Door: Guests are invited to and attending 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the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	group</a:t>
            </a: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. </a:t>
            </a:r>
          </a:p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80% of lost, unchurched adults say they would 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attend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	church </a:t>
            </a: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if. . .</a:t>
            </a:r>
          </a:p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A class without guests has one of three problems: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•"/>
            </a:pPr>
            <a:r>
              <a:rPr lang="en-US" altLang="en-US" sz="2000" b="1" dirty="0" smtClean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 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They </a:t>
            </a: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don’t understand the purpose of LBS.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•"/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 The </a:t>
            </a: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teaching and class dynamics are poor.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•"/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 They </a:t>
            </a: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are not being challenged.</a:t>
            </a:r>
          </a:p>
        </p:txBody>
      </p:sp>
    </p:spTree>
    <p:extLst>
      <p:ext uri="{BB962C8B-B14F-4D97-AF65-F5344CB8AC3E}">
        <p14:creationId xmlns:p14="http://schemas.microsoft.com/office/powerpoint/2010/main" val="316765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111" y="209550"/>
            <a:ext cx="4102689" cy="364331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Open the Side Doors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487" y="1276350"/>
            <a:ext cx="7871012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Side Doors: Fellowships are planned with guests invited 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and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present.</a:t>
            </a:r>
          </a:p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How do you impact those that have no interest in a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	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LBS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 Group?</a:t>
            </a:r>
          </a:p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Host regular fellowships inviting all members and </a:t>
            </a:r>
          </a:p>
          <a:p>
            <a:pPr lvl="2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prospects.</a:t>
            </a:r>
          </a:p>
        </p:txBody>
      </p:sp>
    </p:spTree>
    <p:extLst>
      <p:ext uri="{BB962C8B-B14F-4D97-AF65-F5344CB8AC3E}">
        <p14:creationId xmlns:p14="http://schemas.microsoft.com/office/powerpoint/2010/main" val="42867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111" y="209550"/>
            <a:ext cx="4026489" cy="364331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Open the Gospel Door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93111" y="1504950"/>
            <a:ext cx="3619499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Gospel Door: The gospel is presented and an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invitation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is extended in during Bible study.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4267200" y="1504950"/>
            <a:ext cx="4876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Some people will respond better in the small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group than in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the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large group.</a:t>
            </a:r>
          </a:p>
          <a:p>
            <a:pPr marL="1257300" lvl="2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Present the gospel and extend the invitation.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111" y="209550"/>
            <a:ext cx="4636089" cy="364331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Open the Ministry Door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73846" y="1200150"/>
            <a:ext cx="2807289" cy="2451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Ministry Door: Members seek to minister to </a:t>
            </a:r>
            <a:r>
              <a:rPr lang="en-US" altLang="en-US" sz="2000" dirty="0" err="1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theunchurched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when they are in crisis 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3181135" y="1200150"/>
            <a:ext cx="2667000" cy="2051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Most people come to know Christ when two dynamics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are in place.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6248400" y="1303742"/>
            <a:ext cx="2667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1- A crisis occurs.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2. A Christian is near by.</a:t>
            </a:r>
          </a:p>
        </p:txBody>
      </p:sp>
    </p:spTree>
    <p:extLst>
      <p:ext uri="{BB962C8B-B14F-4D97-AF65-F5344CB8AC3E}">
        <p14:creationId xmlns:p14="http://schemas.microsoft.com/office/powerpoint/2010/main" val="30672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Open Heaven’s Door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959" y="1216438"/>
            <a:ext cx="830804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Heaven’s Door: The class is praying for the lost.</a:t>
            </a:r>
          </a:p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 Acts 4:31:</a:t>
            </a:r>
          </a:p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“And when they had prayed, the place where they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Were assembled was shaken, they were all filled with the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Holy Spirit and spoke the word of God with boldness.”</a:t>
            </a:r>
          </a:p>
        </p:txBody>
      </p:sp>
    </p:spTree>
    <p:extLst>
      <p:ext uri="{BB962C8B-B14F-4D97-AF65-F5344CB8AC3E}">
        <p14:creationId xmlns:p14="http://schemas.microsoft.com/office/powerpoint/2010/main" val="204323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234390" y="1349032"/>
            <a:ext cx="2179730" cy="2944137"/>
          </a:xfrm>
          <a:prstGeom prst="rect">
            <a:avLst/>
          </a:prstGeom>
          <a:solidFill>
            <a:srgbClr val="72B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5689" y="1349032"/>
            <a:ext cx="2179730" cy="2944137"/>
          </a:xfrm>
          <a:prstGeom prst="rect">
            <a:avLst/>
          </a:prstGeom>
          <a:solidFill>
            <a:srgbClr val="BA9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A9AC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70688" y="1349032"/>
            <a:ext cx="2179730" cy="2944137"/>
          </a:xfrm>
          <a:prstGeom prst="rect">
            <a:avLst/>
          </a:prstGeom>
          <a:solidFill>
            <a:srgbClr val="E68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ular Callout 13"/>
          <p:cNvSpPr/>
          <p:nvPr/>
        </p:nvSpPr>
        <p:spPr>
          <a:xfrm rot="10800000">
            <a:off x="6248491" y="3318525"/>
            <a:ext cx="2151529" cy="957640"/>
          </a:xfrm>
          <a:custGeom>
            <a:avLst/>
            <a:gdLst>
              <a:gd name="connsiteX0" fmla="*/ 0 w 2151529"/>
              <a:gd name="connsiteY0" fmla="*/ 0 h 733986"/>
              <a:gd name="connsiteX1" fmla="*/ 1255059 w 2151529"/>
              <a:gd name="connsiteY1" fmla="*/ 0 h 733986"/>
              <a:gd name="connsiteX2" fmla="*/ 1255059 w 2151529"/>
              <a:gd name="connsiteY2" fmla="*/ 0 h 733986"/>
              <a:gd name="connsiteX3" fmla="*/ 1792941 w 2151529"/>
              <a:gd name="connsiteY3" fmla="*/ 0 h 733986"/>
              <a:gd name="connsiteX4" fmla="*/ 2151529 w 2151529"/>
              <a:gd name="connsiteY4" fmla="*/ 0 h 733986"/>
              <a:gd name="connsiteX5" fmla="*/ 2151529 w 2151529"/>
              <a:gd name="connsiteY5" fmla="*/ 428159 h 733986"/>
              <a:gd name="connsiteX6" fmla="*/ 2151529 w 2151529"/>
              <a:gd name="connsiteY6" fmla="*/ 428159 h 733986"/>
              <a:gd name="connsiteX7" fmla="*/ 2151529 w 2151529"/>
              <a:gd name="connsiteY7" fmla="*/ 611655 h 733986"/>
              <a:gd name="connsiteX8" fmla="*/ 2151529 w 2151529"/>
              <a:gd name="connsiteY8" fmla="*/ 733986 h 733986"/>
              <a:gd name="connsiteX9" fmla="*/ 1792941 w 2151529"/>
              <a:gd name="connsiteY9" fmla="*/ 733986 h 733986"/>
              <a:gd name="connsiteX10" fmla="*/ 1078110 w 2151529"/>
              <a:gd name="connsiteY10" fmla="*/ 930746 h 733986"/>
              <a:gd name="connsiteX11" fmla="*/ 1255059 w 2151529"/>
              <a:gd name="connsiteY11" fmla="*/ 733986 h 733986"/>
              <a:gd name="connsiteX12" fmla="*/ 0 w 2151529"/>
              <a:gd name="connsiteY12" fmla="*/ 733986 h 733986"/>
              <a:gd name="connsiteX13" fmla="*/ 0 w 2151529"/>
              <a:gd name="connsiteY13" fmla="*/ 611655 h 733986"/>
              <a:gd name="connsiteX14" fmla="*/ 0 w 2151529"/>
              <a:gd name="connsiteY14" fmla="*/ 428159 h 733986"/>
              <a:gd name="connsiteX15" fmla="*/ 0 w 2151529"/>
              <a:gd name="connsiteY15" fmla="*/ 428159 h 733986"/>
              <a:gd name="connsiteX16" fmla="*/ 0 w 2151529"/>
              <a:gd name="connsiteY16" fmla="*/ 0 h 733986"/>
              <a:gd name="connsiteX0" fmla="*/ 0 w 2151529"/>
              <a:gd name="connsiteY0" fmla="*/ 0 h 930746"/>
              <a:gd name="connsiteX1" fmla="*/ 1255059 w 2151529"/>
              <a:gd name="connsiteY1" fmla="*/ 0 h 930746"/>
              <a:gd name="connsiteX2" fmla="*/ 1255059 w 2151529"/>
              <a:gd name="connsiteY2" fmla="*/ 0 h 930746"/>
              <a:gd name="connsiteX3" fmla="*/ 1792941 w 2151529"/>
              <a:gd name="connsiteY3" fmla="*/ 0 h 930746"/>
              <a:gd name="connsiteX4" fmla="*/ 2151529 w 2151529"/>
              <a:gd name="connsiteY4" fmla="*/ 0 h 930746"/>
              <a:gd name="connsiteX5" fmla="*/ 2151529 w 2151529"/>
              <a:gd name="connsiteY5" fmla="*/ 428159 h 930746"/>
              <a:gd name="connsiteX6" fmla="*/ 2151529 w 2151529"/>
              <a:gd name="connsiteY6" fmla="*/ 428159 h 930746"/>
              <a:gd name="connsiteX7" fmla="*/ 2151529 w 2151529"/>
              <a:gd name="connsiteY7" fmla="*/ 611655 h 930746"/>
              <a:gd name="connsiteX8" fmla="*/ 2151529 w 2151529"/>
              <a:gd name="connsiteY8" fmla="*/ 733986 h 930746"/>
              <a:gd name="connsiteX9" fmla="*/ 1207994 w 2151529"/>
              <a:gd name="connsiteY9" fmla="*/ 727262 h 930746"/>
              <a:gd name="connsiteX10" fmla="*/ 1078110 w 2151529"/>
              <a:gd name="connsiteY10" fmla="*/ 930746 h 930746"/>
              <a:gd name="connsiteX11" fmla="*/ 1255059 w 2151529"/>
              <a:gd name="connsiteY11" fmla="*/ 733986 h 930746"/>
              <a:gd name="connsiteX12" fmla="*/ 0 w 2151529"/>
              <a:gd name="connsiteY12" fmla="*/ 733986 h 930746"/>
              <a:gd name="connsiteX13" fmla="*/ 0 w 2151529"/>
              <a:gd name="connsiteY13" fmla="*/ 611655 h 930746"/>
              <a:gd name="connsiteX14" fmla="*/ 0 w 2151529"/>
              <a:gd name="connsiteY14" fmla="*/ 428159 h 930746"/>
              <a:gd name="connsiteX15" fmla="*/ 0 w 2151529"/>
              <a:gd name="connsiteY15" fmla="*/ 428159 h 930746"/>
              <a:gd name="connsiteX16" fmla="*/ 0 w 2151529"/>
              <a:gd name="connsiteY16" fmla="*/ 0 h 930746"/>
              <a:gd name="connsiteX0" fmla="*/ 0 w 2151529"/>
              <a:gd name="connsiteY0" fmla="*/ 0 h 930746"/>
              <a:gd name="connsiteX1" fmla="*/ 1255059 w 2151529"/>
              <a:gd name="connsiteY1" fmla="*/ 0 h 930746"/>
              <a:gd name="connsiteX2" fmla="*/ 1255059 w 2151529"/>
              <a:gd name="connsiteY2" fmla="*/ 0 h 930746"/>
              <a:gd name="connsiteX3" fmla="*/ 1792941 w 2151529"/>
              <a:gd name="connsiteY3" fmla="*/ 0 h 930746"/>
              <a:gd name="connsiteX4" fmla="*/ 2151529 w 2151529"/>
              <a:gd name="connsiteY4" fmla="*/ 0 h 930746"/>
              <a:gd name="connsiteX5" fmla="*/ 2151529 w 2151529"/>
              <a:gd name="connsiteY5" fmla="*/ 428159 h 930746"/>
              <a:gd name="connsiteX6" fmla="*/ 2151529 w 2151529"/>
              <a:gd name="connsiteY6" fmla="*/ 428159 h 930746"/>
              <a:gd name="connsiteX7" fmla="*/ 2151529 w 2151529"/>
              <a:gd name="connsiteY7" fmla="*/ 611655 h 930746"/>
              <a:gd name="connsiteX8" fmla="*/ 2151529 w 2151529"/>
              <a:gd name="connsiteY8" fmla="*/ 733986 h 930746"/>
              <a:gd name="connsiteX9" fmla="*/ 1207994 w 2151529"/>
              <a:gd name="connsiteY9" fmla="*/ 727262 h 930746"/>
              <a:gd name="connsiteX10" fmla="*/ 1078110 w 2151529"/>
              <a:gd name="connsiteY10" fmla="*/ 930746 h 930746"/>
              <a:gd name="connsiteX11" fmla="*/ 918882 w 2151529"/>
              <a:gd name="connsiteY11" fmla="*/ 727262 h 930746"/>
              <a:gd name="connsiteX12" fmla="*/ 0 w 2151529"/>
              <a:gd name="connsiteY12" fmla="*/ 733986 h 930746"/>
              <a:gd name="connsiteX13" fmla="*/ 0 w 2151529"/>
              <a:gd name="connsiteY13" fmla="*/ 611655 h 930746"/>
              <a:gd name="connsiteX14" fmla="*/ 0 w 2151529"/>
              <a:gd name="connsiteY14" fmla="*/ 428159 h 930746"/>
              <a:gd name="connsiteX15" fmla="*/ 0 w 2151529"/>
              <a:gd name="connsiteY15" fmla="*/ 428159 h 930746"/>
              <a:gd name="connsiteX16" fmla="*/ 0 w 2151529"/>
              <a:gd name="connsiteY16" fmla="*/ 0 h 930746"/>
              <a:gd name="connsiteX0" fmla="*/ 0 w 2151529"/>
              <a:gd name="connsiteY0" fmla="*/ 0 h 733986"/>
              <a:gd name="connsiteX1" fmla="*/ 1255059 w 2151529"/>
              <a:gd name="connsiteY1" fmla="*/ 0 h 733986"/>
              <a:gd name="connsiteX2" fmla="*/ 1255059 w 2151529"/>
              <a:gd name="connsiteY2" fmla="*/ 0 h 733986"/>
              <a:gd name="connsiteX3" fmla="*/ 1792941 w 2151529"/>
              <a:gd name="connsiteY3" fmla="*/ 0 h 733986"/>
              <a:gd name="connsiteX4" fmla="*/ 2151529 w 2151529"/>
              <a:gd name="connsiteY4" fmla="*/ 0 h 733986"/>
              <a:gd name="connsiteX5" fmla="*/ 2151529 w 2151529"/>
              <a:gd name="connsiteY5" fmla="*/ 428159 h 733986"/>
              <a:gd name="connsiteX6" fmla="*/ 2151529 w 2151529"/>
              <a:gd name="connsiteY6" fmla="*/ 428159 h 733986"/>
              <a:gd name="connsiteX7" fmla="*/ 2151529 w 2151529"/>
              <a:gd name="connsiteY7" fmla="*/ 611655 h 733986"/>
              <a:gd name="connsiteX8" fmla="*/ 2151529 w 2151529"/>
              <a:gd name="connsiteY8" fmla="*/ 733986 h 733986"/>
              <a:gd name="connsiteX9" fmla="*/ 1207994 w 2151529"/>
              <a:gd name="connsiteY9" fmla="*/ 727262 h 733986"/>
              <a:gd name="connsiteX10" fmla="*/ 1051215 w 2151529"/>
              <a:gd name="connsiteY10" fmla="*/ 318905 h 733986"/>
              <a:gd name="connsiteX11" fmla="*/ 918882 w 2151529"/>
              <a:gd name="connsiteY11" fmla="*/ 727262 h 733986"/>
              <a:gd name="connsiteX12" fmla="*/ 0 w 2151529"/>
              <a:gd name="connsiteY12" fmla="*/ 733986 h 733986"/>
              <a:gd name="connsiteX13" fmla="*/ 0 w 2151529"/>
              <a:gd name="connsiteY13" fmla="*/ 611655 h 733986"/>
              <a:gd name="connsiteX14" fmla="*/ 0 w 2151529"/>
              <a:gd name="connsiteY14" fmla="*/ 428159 h 733986"/>
              <a:gd name="connsiteX15" fmla="*/ 0 w 2151529"/>
              <a:gd name="connsiteY15" fmla="*/ 428159 h 733986"/>
              <a:gd name="connsiteX16" fmla="*/ 0 w 2151529"/>
              <a:gd name="connsiteY16" fmla="*/ 0 h 733986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7994 w 2151529"/>
              <a:gd name="connsiteY9" fmla="*/ 727262 h 957640"/>
              <a:gd name="connsiteX10" fmla="*/ 1084833 w 2151529"/>
              <a:gd name="connsiteY10" fmla="*/ 957640 h 957640"/>
              <a:gd name="connsiteX11" fmla="*/ 918882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7994 w 2151529"/>
              <a:gd name="connsiteY9" fmla="*/ 727262 h 957640"/>
              <a:gd name="connsiteX10" fmla="*/ 1084833 w 2151529"/>
              <a:gd name="connsiteY10" fmla="*/ 957640 h 957640"/>
              <a:gd name="connsiteX11" fmla="*/ 1032003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7994 w 2151529"/>
              <a:gd name="connsiteY9" fmla="*/ 727262 h 957640"/>
              <a:gd name="connsiteX10" fmla="*/ 1084833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076018 w 2151529"/>
              <a:gd name="connsiteY9" fmla="*/ 727262 h 957640"/>
              <a:gd name="connsiteX10" fmla="*/ 1084833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3280 w 2151529"/>
              <a:gd name="connsiteY9" fmla="*/ 727262 h 957640"/>
              <a:gd name="connsiteX10" fmla="*/ 1084833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3280 w 2151529"/>
              <a:gd name="connsiteY9" fmla="*/ 727262 h 957640"/>
              <a:gd name="connsiteX10" fmla="*/ 1075406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3280 w 2151529"/>
              <a:gd name="connsiteY9" fmla="*/ 727262 h 957640"/>
              <a:gd name="connsiteX10" fmla="*/ 1075406 w 2151529"/>
              <a:gd name="connsiteY10" fmla="*/ 957640 h 957640"/>
              <a:gd name="connsiteX11" fmla="*/ 966947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13328 w 2151529"/>
              <a:gd name="connsiteY9" fmla="*/ 732286 h 957640"/>
              <a:gd name="connsiteX10" fmla="*/ 1075406 w 2151529"/>
              <a:gd name="connsiteY10" fmla="*/ 957640 h 957640"/>
              <a:gd name="connsiteX11" fmla="*/ 966947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13328 w 2151529"/>
              <a:gd name="connsiteY9" fmla="*/ 732286 h 957640"/>
              <a:gd name="connsiteX10" fmla="*/ 1075406 w 2151529"/>
              <a:gd name="connsiteY10" fmla="*/ 957640 h 957640"/>
              <a:gd name="connsiteX11" fmla="*/ 956899 w 2151529"/>
              <a:gd name="connsiteY11" fmla="*/ 732286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13328 w 2151529"/>
              <a:gd name="connsiteY9" fmla="*/ 732286 h 957640"/>
              <a:gd name="connsiteX10" fmla="*/ 1075406 w 2151529"/>
              <a:gd name="connsiteY10" fmla="*/ 957640 h 957640"/>
              <a:gd name="connsiteX11" fmla="*/ 946851 w 2151529"/>
              <a:gd name="connsiteY11" fmla="*/ 732286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1529" h="957640">
                <a:moveTo>
                  <a:pt x="0" y="0"/>
                </a:moveTo>
                <a:lnTo>
                  <a:pt x="1255059" y="0"/>
                </a:lnTo>
                <a:lnTo>
                  <a:pt x="1255059" y="0"/>
                </a:lnTo>
                <a:lnTo>
                  <a:pt x="1792941" y="0"/>
                </a:lnTo>
                <a:lnTo>
                  <a:pt x="2151529" y="0"/>
                </a:lnTo>
                <a:lnTo>
                  <a:pt x="2151529" y="428159"/>
                </a:lnTo>
                <a:lnTo>
                  <a:pt x="2151529" y="428159"/>
                </a:lnTo>
                <a:lnTo>
                  <a:pt x="2151529" y="611655"/>
                </a:lnTo>
                <a:lnTo>
                  <a:pt x="2151529" y="733986"/>
                </a:lnTo>
                <a:lnTo>
                  <a:pt x="1213328" y="732286"/>
                </a:lnTo>
                <a:lnTo>
                  <a:pt x="1075406" y="957640"/>
                </a:lnTo>
                <a:lnTo>
                  <a:pt x="946851" y="732286"/>
                </a:lnTo>
                <a:lnTo>
                  <a:pt x="0" y="733986"/>
                </a:lnTo>
                <a:lnTo>
                  <a:pt x="0" y="611655"/>
                </a:lnTo>
                <a:lnTo>
                  <a:pt x="0" y="428159"/>
                </a:lnTo>
                <a:lnTo>
                  <a:pt x="0" y="42815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3"/>
          <p:cNvSpPr/>
          <p:nvPr/>
        </p:nvSpPr>
        <p:spPr>
          <a:xfrm rot="10800000">
            <a:off x="749790" y="3318525"/>
            <a:ext cx="2151529" cy="957640"/>
          </a:xfrm>
          <a:custGeom>
            <a:avLst/>
            <a:gdLst>
              <a:gd name="connsiteX0" fmla="*/ 0 w 2151529"/>
              <a:gd name="connsiteY0" fmla="*/ 0 h 733986"/>
              <a:gd name="connsiteX1" fmla="*/ 1255059 w 2151529"/>
              <a:gd name="connsiteY1" fmla="*/ 0 h 733986"/>
              <a:gd name="connsiteX2" fmla="*/ 1255059 w 2151529"/>
              <a:gd name="connsiteY2" fmla="*/ 0 h 733986"/>
              <a:gd name="connsiteX3" fmla="*/ 1792941 w 2151529"/>
              <a:gd name="connsiteY3" fmla="*/ 0 h 733986"/>
              <a:gd name="connsiteX4" fmla="*/ 2151529 w 2151529"/>
              <a:gd name="connsiteY4" fmla="*/ 0 h 733986"/>
              <a:gd name="connsiteX5" fmla="*/ 2151529 w 2151529"/>
              <a:gd name="connsiteY5" fmla="*/ 428159 h 733986"/>
              <a:gd name="connsiteX6" fmla="*/ 2151529 w 2151529"/>
              <a:gd name="connsiteY6" fmla="*/ 428159 h 733986"/>
              <a:gd name="connsiteX7" fmla="*/ 2151529 w 2151529"/>
              <a:gd name="connsiteY7" fmla="*/ 611655 h 733986"/>
              <a:gd name="connsiteX8" fmla="*/ 2151529 w 2151529"/>
              <a:gd name="connsiteY8" fmla="*/ 733986 h 733986"/>
              <a:gd name="connsiteX9" fmla="*/ 1792941 w 2151529"/>
              <a:gd name="connsiteY9" fmla="*/ 733986 h 733986"/>
              <a:gd name="connsiteX10" fmla="*/ 1078110 w 2151529"/>
              <a:gd name="connsiteY10" fmla="*/ 930746 h 733986"/>
              <a:gd name="connsiteX11" fmla="*/ 1255059 w 2151529"/>
              <a:gd name="connsiteY11" fmla="*/ 733986 h 733986"/>
              <a:gd name="connsiteX12" fmla="*/ 0 w 2151529"/>
              <a:gd name="connsiteY12" fmla="*/ 733986 h 733986"/>
              <a:gd name="connsiteX13" fmla="*/ 0 w 2151529"/>
              <a:gd name="connsiteY13" fmla="*/ 611655 h 733986"/>
              <a:gd name="connsiteX14" fmla="*/ 0 w 2151529"/>
              <a:gd name="connsiteY14" fmla="*/ 428159 h 733986"/>
              <a:gd name="connsiteX15" fmla="*/ 0 w 2151529"/>
              <a:gd name="connsiteY15" fmla="*/ 428159 h 733986"/>
              <a:gd name="connsiteX16" fmla="*/ 0 w 2151529"/>
              <a:gd name="connsiteY16" fmla="*/ 0 h 733986"/>
              <a:gd name="connsiteX0" fmla="*/ 0 w 2151529"/>
              <a:gd name="connsiteY0" fmla="*/ 0 h 930746"/>
              <a:gd name="connsiteX1" fmla="*/ 1255059 w 2151529"/>
              <a:gd name="connsiteY1" fmla="*/ 0 h 930746"/>
              <a:gd name="connsiteX2" fmla="*/ 1255059 w 2151529"/>
              <a:gd name="connsiteY2" fmla="*/ 0 h 930746"/>
              <a:gd name="connsiteX3" fmla="*/ 1792941 w 2151529"/>
              <a:gd name="connsiteY3" fmla="*/ 0 h 930746"/>
              <a:gd name="connsiteX4" fmla="*/ 2151529 w 2151529"/>
              <a:gd name="connsiteY4" fmla="*/ 0 h 930746"/>
              <a:gd name="connsiteX5" fmla="*/ 2151529 w 2151529"/>
              <a:gd name="connsiteY5" fmla="*/ 428159 h 930746"/>
              <a:gd name="connsiteX6" fmla="*/ 2151529 w 2151529"/>
              <a:gd name="connsiteY6" fmla="*/ 428159 h 930746"/>
              <a:gd name="connsiteX7" fmla="*/ 2151529 w 2151529"/>
              <a:gd name="connsiteY7" fmla="*/ 611655 h 930746"/>
              <a:gd name="connsiteX8" fmla="*/ 2151529 w 2151529"/>
              <a:gd name="connsiteY8" fmla="*/ 733986 h 930746"/>
              <a:gd name="connsiteX9" fmla="*/ 1207994 w 2151529"/>
              <a:gd name="connsiteY9" fmla="*/ 727262 h 930746"/>
              <a:gd name="connsiteX10" fmla="*/ 1078110 w 2151529"/>
              <a:gd name="connsiteY10" fmla="*/ 930746 h 930746"/>
              <a:gd name="connsiteX11" fmla="*/ 1255059 w 2151529"/>
              <a:gd name="connsiteY11" fmla="*/ 733986 h 930746"/>
              <a:gd name="connsiteX12" fmla="*/ 0 w 2151529"/>
              <a:gd name="connsiteY12" fmla="*/ 733986 h 930746"/>
              <a:gd name="connsiteX13" fmla="*/ 0 w 2151529"/>
              <a:gd name="connsiteY13" fmla="*/ 611655 h 930746"/>
              <a:gd name="connsiteX14" fmla="*/ 0 w 2151529"/>
              <a:gd name="connsiteY14" fmla="*/ 428159 h 930746"/>
              <a:gd name="connsiteX15" fmla="*/ 0 w 2151529"/>
              <a:gd name="connsiteY15" fmla="*/ 428159 h 930746"/>
              <a:gd name="connsiteX16" fmla="*/ 0 w 2151529"/>
              <a:gd name="connsiteY16" fmla="*/ 0 h 930746"/>
              <a:gd name="connsiteX0" fmla="*/ 0 w 2151529"/>
              <a:gd name="connsiteY0" fmla="*/ 0 h 930746"/>
              <a:gd name="connsiteX1" fmla="*/ 1255059 w 2151529"/>
              <a:gd name="connsiteY1" fmla="*/ 0 h 930746"/>
              <a:gd name="connsiteX2" fmla="*/ 1255059 w 2151529"/>
              <a:gd name="connsiteY2" fmla="*/ 0 h 930746"/>
              <a:gd name="connsiteX3" fmla="*/ 1792941 w 2151529"/>
              <a:gd name="connsiteY3" fmla="*/ 0 h 930746"/>
              <a:gd name="connsiteX4" fmla="*/ 2151529 w 2151529"/>
              <a:gd name="connsiteY4" fmla="*/ 0 h 930746"/>
              <a:gd name="connsiteX5" fmla="*/ 2151529 w 2151529"/>
              <a:gd name="connsiteY5" fmla="*/ 428159 h 930746"/>
              <a:gd name="connsiteX6" fmla="*/ 2151529 w 2151529"/>
              <a:gd name="connsiteY6" fmla="*/ 428159 h 930746"/>
              <a:gd name="connsiteX7" fmla="*/ 2151529 w 2151529"/>
              <a:gd name="connsiteY7" fmla="*/ 611655 h 930746"/>
              <a:gd name="connsiteX8" fmla="*/ 2151529 w 2151529"/>
              <a:gd name="connsiteY8" fmla="*/ 733986 h 930746"/>
              <a:gd name="connsiteX9" fmla="*/ 1207994 w 2151529"/>
              <a:gd name="connsiteY9" fmla="*/ 727262 h 930746"/>
              <a:gd name="connsiteX10" fmla="*/ 1078110 w 2151529"/>
              <a:gd name="connsiteY10" fmla="*/ 930746 h 930746"/>
              <a:gd name="connsiteX11" fmla="*/ 918882 w 2151529"/>
              <a:gd name="connsiteY11" fmla="*/ 727262 h 930746"/>
              <a:gd name="connsiteX12" fmla="*/ 0 w 2151529"/>
              <a:gd name="connsiteY12" fmla="*/ 733986 h 930746"/>
              <a:gd name="connsiteX13" fmla="*/ 0 w 2151529"/>
              <a:gd name="connsiteY13" fmla="*/ 611655 h 930746"/>
              <a:gd name="connsiteX14" fmla="*/ 0 w 2151529"/>
              <a:gd name="connsiteY14" fmla="*/ 428159 h 930746"/>
              <a:gd name="connsiteX15" fmla="*/ 0 w 2151529"/>
              <a:gd name="connsiteY15" fmla="*/ 428159 h 930746"/>
              <a:gd name="connsiteX16" fmla="*/ 0 w 2151529"/>
              <a:gd name="connsiteY16" fmla="*/ 0 h 930746"/>
              <a:gd name="connsiteX0" fmla="*/ 0 w 2151529"/>
              <a:gd name="connsiteY0" fmla="*/ 0 h 733986"/>
              <a:gd name="connsiteX1" fmla="*/ 1255059 w 2151529"/>
              <a:gd name="connsiteY1" fmla="*/ 0 h 733986"/>
              <a:gd name="connsiteX2" fmla="*/ 1255059 w 2151529"/>
              <a:gd name="connsiteY2" fmla="*/ 0 h 733986"/>
              <a:gd name="connsiteX3" fmla="*/ 1792941 w 2151529"/>
              <a:gd name="connsiteY3" fmla="*/ 0 h 733986"/>
              <a:gd name="connsiteX4" fmla="*/ 2151529 w 2151529"/>
              <a:gd name="connsiteY4" fmla="*/ 0 h 733986"/>
              <a:gd name="connsiteX5" fmla="*/ 2151529 w 2151529"/>
              <a:gd name="connsiteY5" fmla="*/ 428159 h 733986"/>
              <a:gd name="connsiteX6" fmla="*/ 2151529 w 2151529"/>
              <a:gd name="connsiteY6" fmla="*/ 428159 h 733986"/>
              <a:gd name="connsiteX7" fmla="*/ 2151529 w 2151529"/>
              <a:gd name="connsiteY7" fmla="*/ 611655 h 733986"/>
              <a:gd name="connsiteX8" fmla="*/ 2151529 w 2151529"/>
              <a:gd name="connsiteY8" fmla="*/ 733986 h 733986"/>
              <a:gd name="connsiteX9" fmla="*/ 1207994 w 2151529"/>
              <a:gd name="connsiteY9" fmla="*/ 727262 h 733986"/>
              <a:gd name="connsiteX10" fmla="*/ 1051215 w 2151529"/>
              <a:gd name="connsiteY10" fmla="*/ 318905 h 733986"/>
              <a:gd name="connsiteX11" fmla="*/ 918882 w 2151529"/>
              <a:gd name="connsiteY11" fmla="*/ 727262 h 733986"/>
              <a:gd name="connsiteX12" fmla="*/ 0 w 2151529"/>
              <a:gd name="connsiteY12" fmla="*/ 733986 h 733986"/>
              <a:gd name="connsiteX13" fmla="*/ 0 w 2151529"/>
              <a:gd name="connsiteY13" fmla="*/ 611655 h 733986"/>
              <a:gd name="connsiteX14" fmla="*/ 0 w 2151529"/>
              <a:gd name="connsiteY14" fmla="*/ 428159 h 733986"/>
              <a:gd name="connsiteX15" fmla="*/ 0 w 2151529"/>
              <a:gd name="connsiteY15" fmla="*/ 428159 h 733986"/>
              <a:gd name="connsiteX16" fmla="*/ 0 w 2151529"/>
              <a:gd name="connsiteY16" fmla="*/ 0 h 733986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7994 w 2151529"/>
              <a:gd name="connsiteY9" fmla="*/ 727262 h 957640"/>
              <a:gd name="connsiteX10" fmla="*/ 1084833 w 2151529"/>
              <a:gd name="connsiteY10" fmla="*/ 957640 h 957640"/>
              <a:gd name="connsiteX11" fmla="*/ 918882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7994 w 2151529"/>
              <a:gd name="connsiteY9" fmla="*/ 727262 h 957640"/>
              <a:gd name="connsiteX10" fmla="*/ 1084833 w 2151529"/>
              <a:gd name="connsiteY10" fmla="*/ 957640 h 957640"/>
              <a:gd name="connsiteX11" fmla="*/ 1032003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7994 w 2151529"/>
              <a:gd name="connsiteY9" fmla="*/ 727262 h 957640"/>
              <a:gd name="connsiteX10" fmla="*/ 1084833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076018 w 2151529"/>
              <a:gd name="connsiteY9" fmla="*/ 727262 h 957640"/>
              <a:gd name="connsiteX10" fmla="*/ 1084833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3280 w 2151529"/>
              <a:gd name="connsiteY9" fmla="*/ 727262 h 957640"/>
              <a:gd name="connsiteX10" fmla="*/ 1084833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3280 w 2151529"/>
              <a:gd name="connsiteY9" fmla="*/ 727262 h 957640"/>
              <a:gd name="connsiteX10" fmla="*/ 1075406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3280 w 2151529"/>
              <a:gd name="connsiteY9" fmla="*/ 727262 h 957640"/>
              <a:gd name="connsiteX10" fmla="*/ 1075406 w 2151529"/>
              <a:gd name="connsiteY10" fmla="*/ 957640 h 957640"/>
              <a:gd name="connsiteX11" fmla="*/ 966947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13328 w 2151529"/>
              <a:gd name="connsiteY9" fmla="*/ 732286 h 957640"/>
              <a:gd name="connsiteX10" fmla="*/ 1075406 w 2151529"/>
              <a:gd name="connsiteY10" fmla="*/ 957640 h 957640"/>
              <a:gd name="connsiteX11" fmla="*/ 966947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13328 w 2151529"/>
              <a:gd name="connsiteY9" fmla="*/ 732286 h 957640"/>
              <a:gd name="connsiteX10" fmla="*/ 1075406 w 2151529"/>
              <a:gd name="connsiteY10" fmla="*/ 957640 h 957640"/>
              <a:gd name="connsiteX11" fmla="*/ 956899 w 2151529"/>
              <a:gd name="connsiteY11" fmla="*/ 732286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13328 w 2151529"/>
              <a:gd name="connsiteY9" fmla="*/ 732286 h 957640"/>
              <a:gd name="connsiteX10" fmla="*/ 1075406 w 2151529"/>
              <a:gd name="connsiteY10" fmla="*/ 957640 h 957640"/>
              <a:gd name="connsiteX11" fmla="*/ 946851 w 2151529"/>
              <a:gd name="connsiteY11" fmla="*/ 732286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1529" h="957640">
                <a:moveTo>
                  <a:pt x="0" y="0"/>
                </a:moveTo>
                <a:lnTo>
                  <a:pt x="1255059" y="0"/>
                </a:lnTo>
                <a:lnTo>
                  <a:pt x="1255059" y="0"/>
                </a:lnTo>
                <a:lnTo>
                  <a:pt x="1792941" y="0"/>
                </a:lnTo>
                <a:lnTo>
                  <a:pt x="2151529" y="0"/>
                </a:lnTo>
                <a:lnTo>
                  <a:pt x="2151529" y="428159"/>
                </a:lnTo>
                <a:lnTo>
                  <a:pt x="2151529" y="428159"/>
                </a:lnTo>
                <a:lnTo>
                  <a:pt x="2151529" y="611655"/>
                </a:lnTo>
                <a:lnTo>
                  <a:pt x="2151529" y="733986"/>
                </a:lnTo>
                <a:lnTo>
                  <a:pt x="1213328" y="732286"/>
                </a:lnTo>
                <a:lnTo>
                  <a:pt x="1075406" y="957640"/>
                </a:lnTo>
                <a:lnTo>
                  <a:pt x="946851" y="732286"/>
                </a:lnTo>
                <a:lnTo>
                  <a:pt x="0" y="733986"/>
                </a:lnTo>
                <a:lnTo>
                  <a:pt x="0" y="611655"/>
                </a:lnTo>
                <a:lnTo>
                  <a:pt x="0" y="428159"/>
                </a:lnTo>
                <a:lnTo>
                  <a:pt x="0" y="42815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ular Callout 13"/>
          <p:cNvSpPr/>
          <p:nvPr/>
        </p:nvSpPr>
        <p:spPr>
          <a:xfrm rot="10800000">
            <a:off x="3484789" y="3318525"/>
            <a:ext cx="2151529" cy="957640"/>
          </a:xfrm>
          <a:custGeom>
            <a:avLst/>
            <a:gdLst>
              <a:gd name="connsiteX0" fmla="*/ 0 w 2151529"/>
              <a:gd name="connsiteY0" fmla="*/ 0 h 733986"/>
              <a:gd name="connsiteX1" fmla="*/ 1255059 w 2151529"/>
              <a:gd name="connsiteY1" fmla="*/ 0 h 733986"/>
              <a:gd name="connsiteX2" fmla="*/ 1255059 w 2151529"/>
              <a:gd name="connsiteY2" fmla="*/ 0 h 733986"/>
              <a:gd name="connsiteX3" fmla="*/ 1792941 w 2151529"/>
              <a:gd name="connsiteY3" fmla="*/ 0 h 733986"/>
              <a:gd name="connsiteX4" fmla="*/ 2151529 w 2151529"/>
              <a:gd name="connsiteY4" fmla="*/ 0 h 733986"/>
              <a:gd name="connsiteX5" fmla="*/ 2151529 w 2151529"/>
              <a:gd name="connsiteY5" fmla="*/ 428159 h 733986"/>
              <a:gd name="connsiteX6" fmla="*/ 2151529 w 2151529"/>
              <a:gd name="connsiteY6" fmla="*/ 428159 h 733986"/>
              <a:gd name="connsiteX7" fmla="*/ 2151529 w 2151529"/>
              <a:gd name="connsiteY7" fmla="*/ 611655 h 733986"/>
              <a:gd name="connsiteX8" fmla="*/ 2151529 w 2151529"/>
              <a:gd name="connsiteY8" fmla="*/ 733986 h 733986"/>
              <a:gd name="connsiteX9" fmla="*/ 1792941 w 2151529"/>
              <a:gd name="connsiteY9" fmla="*/ 733986 h 733986"/>
              <a:gd name="connsiteX10" fmla="*/ 1078110 w 2151529"/>
              <a:gd name="connsiteY10" fmla="*/ 930746 h 733986"/>
              <a:gd name="connsiteX11" fmla="*/ 1255059 w 2151529"/>
              <a:gd name="connsiteY11" fmla="*/ 733986 h 733986"/>
              <a:gd name="connsiteX12" fmla="*/ 0 w 2151529"/>
              <a:gd name="connsiteY12" fmla="*/ 733986 h 733986"/>
              <a:gd name="connsiteX13" fmla="*/ 0 w 2151529"/>
              <a:gd name="connsiteY13" fmla="*/ 611655 h 733986"/>
              <a:gd name="connsiteX14" fmla="*/ 0 w 2151529"/>
              <a:gd name="connsiteY14" fmla="*/ 428159 h 733986"/>
              <a:gd name="connsiteX15" fmla="*/ 0 w 2151529"/>
              <a:gd name="connsiteY15" fmla="*/ 428159 h 733986"/>
              <a:gd name="connsiteX16" fmla="*/ 0 w 2151529"/>
              <a:gd name="connsiteY16" fmla="*/ 0 h 733986"/>
              <a:gd name="connsiteX0" fmla="*/ 0 w 2151529"/>
              <a:gd name="connsiteY0" fmla="*/ 0 h 930746"/>
              <a:gd name="connsiteX1" fmla="*/ 1255059 w 2151529"/>
              <a:gd name="connsiteY1" fmla="*/ 0 h 930746"/>
              <a:gd name="connsiteX2" fmla="*/ 1255059 w 2151529"/>
              <a:gd name="connsiteY2" fmla="*/ 0 h 930746"/>
              <a:gd name="connsiteX3" fmla="*/ 1792941 w 2151529"/>
              <a:gd name="connsiteY3" fmla="*/ 0 h 930746"/>
              <a:gd name="connsiteX4" fmla="*/ 2151529 w 2151529"/>
              <a:gd name="connsiteY4" fmla="*/ 0 h 930746"/>
              <a:gd name="connsiteX5" fmla="*/ 2151529 w 2151529"/>
              <a:gd name="connsiteY5" fmla="*/ 428159 h 930746"/>
              <a:gd name="connsiteX6" fmla="*/ 2151529 w 2151529"/>
              <a:gd name="connsiteY6" fmla="*/ 428159 h 930746"/>
              <a:gd name="connsiteX7" fmla="*/ 2151529 w 2151529"/>
              <a:gd name="connsiteY7" fmla="*/ 611655 h 930746"/>
              <a:gd name="connsiteX8" fmla="*/ 2151529 w 2151529"/>
              <a:gd name="connsiteY8" fmla="*/ 733986 h 930746"/>
              <a:gd name="connsiteX9" fmla="*/ 1207994 w 2151529"/>
              <a:gd name="connsiteY9" fmla="*/ 727262 h 930746"/>
              <a:gd name="connsiteX10" fmla="*/ 1078110 w 2151529"/>
              <a:gd name="connsiteY10" fmla="*/ 930746 h 930746"/>
              <a:gd name="connsiteX11" fmla="*/ 1255059 w 2151529"/>
              <a:gd name="connsiteY11" fmla="*/ 733986 h 930746"/>
              <a:gd name="connsiteX12" fmla="*/ 0 w 2151529"/>
              <a:gd name="connsiteY12" fmla="*/ 733986 h 930746"/>
              <a:gd name="connsiteX13" fmla="*/ 0 w 2151529"/>
              <a:gd name="connsiteY13" fmla="*/ 611655 h 930746"/>
              <a:gd name="connsiteX14" fmla="*/ 0 w 2151529"/>
              <a:gd name="connsiteY14" fmla="*/ 428159 h 930746"/>
              <a:gd name="connsiteX15" fmla="*/ 0 w 2151529"/>
              <a:gd name="connsiteY15" fmla="*/ 428159 h 930746"/>
              <a:gd name="connsiteX16" fmla="*/ 0 w 2151529"/>
              <a:gd name="connsiteY16" fmla="*/ 0 h 930746"/>
              <a:gd name="connsiteX0" fmla="*/ 0 w 2151529"/>
              <a:gd name="connsiteY0" fmla="*/ 0 h 930746"/>
              <a:gd name="connsiteX1" fmla="*/ 1255059 w 2151529"/>
              <a:gd name="connsiteY1" fmla="*/ 0 h 930746"/>
              <a:gd name="connsiteX2" fmla="*/ 1255059 w 2151529"/>
              <a:gd name="connsiteY2" fmla="*/ 0 h 930746"/>
              <a:gd name="connsiteX3" fmla="*/ 1792941 w 2151529"/>
              <a:gd name="connsiteY3" fmla="*/ 0 h 930746"/>
              <a:gd name="connsiteX4" fmla="*/ 2151529 w 2151529"/>
              <a:gd name="connsiteY4" fmla="*/ 0 h 930746"/>
              <a:gd name="connsiteX5" fmla="*/ 2151529 w 2151529"/>
              <a:gd name="connsiteY5" fmla="*/ 428159 h 930746"/>
              <a:gd name="connsiteX6" fmla="*/ 2151529 w 2151529"/>
              <a:gd name="connsiteY6" fmla="*/ 428159 h 930746"/>
              <a:gd name="connsiteX7" fmla="*/ 2151529 w 2151529"/>
              <a:gd name="connsiteY7" fmla="*/ 611655 h 930746"/>
              <a:gd name="connsiteX8" fmla="*/ 2151529 w 2151529"/>
              <a:gd name="connsiteY8" fmla="*/ 733986 h 930746"/>
              <a:gd name="connsiteX9" fmla="*/ 1207994 w 2151529"/>
              <a:gd name="connsiteY9" fmla="*/ 727262 h 930746"/>
              <a:gd name="connsiteX10" fmla="*/ 1078110 w 2151529"/>
              <a:gd name="connsiteY10" fmla="*/ 930746 h 930746"/>
              <a:gd name="connsiteX11" fmla="*/ 918882 w 2151529"/>
              <a:gd name="connsiteY11" fmla="*/ 727262 h 930746"/>
              <a:gd name="connsiteX12" fmla="*/ 0 w 2151529"/>
              <a:gd name="connsiteY12" fmla="*/ 733986 h 930746"/>
              <a:gd name="connsiteX13" fmla="*/ 0 w 2151529"/>
              <a:gd name="connsiteY13" fmla="*/ 611655 h 930746"/>
              <a:gd name="connsiteX14" fmla="*/ 0 w 2151529"/>
              <a:gd name="connsiteY14" fmla="*/ 428159 h 930746"/>
              <a:gd name="connsiteX15" fmla="*/ 0 w 2151529"/>
              <a:gd name="connsiteY15" fmla="*/ 428159 h 930746"/>
              <a:gd name="connsiteX16" fmla="*/ 0 w 2151529"/>
              <a:gd name="connsiteY16" fmla="*/ 0 h 930746"/>
              <a:gd name="connsiteX0" fmla="*/ 0 w 2151529"/>
              <a:gd name="connsiteY0" fmla="*/ 0 h 733986"/>
              <a:gd name="connsiteX1" fmla="*/ 1255059 w 2151529"/>
              <a:gd name="connsiteY1" fmla="*/ 0 h 733986"/>
              <a:gd name="connsiteX2" fmla="*/ 1255059 w 2151529"/>
              <a:gd name="connsiteY2" fmla="*/ 0 h 733986"/>
              <a:gd name="connsiteX3" fmla="*/ 1792941 w 2151529"/>
              <a:gd name="connsiteY3" fmla="*/ 0 h 733986"/>
              <a:gd name="connsiteX4" fmla="*/ 2151529 w 2151529"/>
              <a:gd name="connsiteY4" fmla="*/ 0 h 733986"/>
              <a:gd name="connsiteX5" fmla="*/ 2151529 w 2151529"/>
              <a:gd name="connsiteY5" fmla="*/ 428159 h 733986"/>
              <a:gd name="connsiteX6" fmla="*/ 2151529 w 2151529"/>
              <a:gd name="connsiteY6" fmla="*/ 428159 h 733986"/>
              <a:gd name="connsiteX7" fmla="*/ 2151529 w 2151529"/>
              <a:gd name="connsiteY7" fmla="*/ 611655 h 733986"/>
              <a:gd name="connsiteX8" fmla="*/ 2151529 w 2151529"/>
              <a:gd name="connsiteY8" fmla="*/ 733986 h 733986"/>
              <a:gd name="connsiteX9" fmla="*/ 1207994 w 2151529"/>
              <a:gd name="connsiteY9" fmla="*/ 727262 h 733986"/>
              <a:gd name="connsiteX10" fmla="*/ 1051215 w 2151529"/>
              <a:gd name="connsiteY10" fmla="*/ 318905 h 733986"/>
              <a:gd name="connsiteX11" fmla="*/ 918882 w 2151529"/>
              <a:gd name="connsiteY11" fmla="*/ 727262 h 733986"/>
              <a:gd name="connsiteX12" fmla="*/ 0 w 2151529"/>
              <a:gd name="connsiteY12" fmla="*/ 733986 h 733986"/>
              <a:gd name="connsiteX13" fmla="*/ 0 w 2151529"/>
              <a:gd name="connsiteY13" fmla="*/ 611655 h 733986"/>
              <a:gd name="connsiteX14" fmla="*/ 0 w 2151529"/>
              <a:gd name="connsiteY14" fmla="*/ 428159 h 733986"/>
              <a:gd name="connsiteX15" fmla="*/ 0 w 2151529"/>
              <a:gd name="connsiteY15" fmla="*/ 428159 h 733986"/>
              <a:gd name="connsiteX16" fmla="*/ 0 w 2151529"/>
              <a:gd name="connsiteY16" fmla="*/ 0 h 733986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7994 w 2151529"/>
              <a:gd name="connsiteY9" fmla="*/ 727262 h 957640"/>
              <a:gd name="connsiteX10" fmla="*/ 1084833 w 2151529"/>
              <a:gd name="connsiteY10" fmla="*/ 957640 h 957640"/>
              <a:gd name="connsiteX11" fmla="*/ 918882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7994 w 2151529"/>
              <a:gd name="connsiteY9" fmla="*/ 727262 h 957640"/>
              <a:gd name="connsiteX10" fmla="*/ 1084833 w 2151529"/>
              <a:gd name="connsiteY10" fmla="*/ 957640 h 957640"/>
              <a:gd name="connsiteX11" fmla="*/ 1032003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7994 w 2151529"/>
              <a:gd name="connsiteY9" fmla="*/ 727262 h 957640"/>
              <a:gd name="connsiteX10" fmla="*/ 1084833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076018 w 2151529"/>
              <a:gd name="connsiteY9" fmla="*/ 727262 h 957640"/>
              <a:gd name="connsiteX10" fmla="*/ 1084833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3280 w 2151529"/>
              <a:gd name="connsiteY9" fmla="*/ 727262 h 957640"/>
              <a:gd name="connsiteX10" fmla="*/ 1084833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3280 w 2151529"/>
              <a:gd name="connsiteY9" fmla="*/ 727262 h 957640"/>
              <a:gd name="connsiteX10" fmla="*/ 1075406 w 2151529"/>
              <a:gd name="connsiteY10" fmla="*/ 957640 h 957640"/>
              <a:gd name="connsiteX11" fmla="*/ 951875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03280 w 2151529"/>
              <a:gd name="connsiteY9" fmla="*/ 727262 h 957640"/>
              <a:gd name="connsiteX10" fmla="*/ 1075406 w 2151529"/>
              <a:gd name="connsiteY10" fmla="*/ 957640 h 957640"/>
              <a:gd name="connsiteX11" fmla="*/ 966947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13328 w 2151529"/>
              <a:gd name="connsiteY9" fmla="*/ 732286 h 957640"/>
              <a:gd name="connsiteX10" fmla="*/ 1075406 w 2151529"/>
              <a:gd name="connsiteY10" fmla="*/ 957640 h 957640"/>
              <a:gd name="connsiteX11" fmla="*/ 966947 w 2151529"/>
              <a:gd name="connsiteY11" fmla="*/ 727262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13328 w 2151529"/>
              <a:gd name="connsiteY9" fmla="*/ 732286 h 957640"/>
              <a:gd name="connsiteX10" fmla="*/ 1075406 w 2151529"/>
              <a:gd name="connsiteY10" fmla="*/ 957640 h 957640"/>
              <a:gd name="connsiteX11" fmla="*/ 956899 w 2151529"/>
              <a:gd name="connsiteY11" fmla="*/ 732286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  <a:gd name="connsiteX0" fmla="*/ 0 w 2151529"/>
              <a:gd name="connsiteY0" fmla="*/ 0 h 957640"/>
              <a:gd name="connsiteX1" fmla="*/ 1255059 w 2151529"/>
              <a:gd name="connsiteY1" fmla="*/ 0 h 957640"/>
              <a:gd name="connsiteX2" fmla="*/ 1255059 w 2151529"/>
              <a:gd name="connsiteY2" fmla="*/ 0 h 957640"/>
              <a:gd name="connsiteX3" fmla="*/ 1792941 w 2151529"/>
              <a:gd name="connsiteY3" fmla="*/ 0 h 957640"/>
              <a:gd name="connsiteX4" fmla="*/ 2151529 w 2151529"/>
              <a:gd name="connsiteY4" fmla="*/ 0 h 957640"/>
              <a:gd name="connsiteX5" fmla="*/ 2151529 w 2151529"/>
              <a:gd name="connsiteY5" fmla="*/ 428159 h 957640"/>
              <a:gd name="connsiteX6" fmla="*/ 2151529 w 2151529"/>
              <a:gd name="connsiteY6" fmla="*/ 428159 h 957640"/>
              <a:gd name="connsiteX7" fmla="*/ 2151529 w 2151529"/>
              <a:gd name="connsiteY7" fmla="*/ 611655 h 957640"/>
              <a:gd name="connsiteX8" fmla="*/ 2151529 w 2151529"/>
              <a:gd name="connsiteY8" fmla="*/ 733986 h 957640"/>
              <a:gd name="connsiteX9" fmla="*/ 1213328 w 2151529"/>
              <a:gd name="connsiteY9" fmla="*/ 732286 h 957640"/>
              <a:gd name="connsiteX10" fmla="*/ 1075406 w 2151529"/>
              <a:gd name="connsiteY10" fmla="*/ 957640 h 957640"/>
              <a:gd name="connsiteX11" fmla="*/ 946851 w 2151529"/>
              <a:gd name="connsiteY11" fmla="*/ 732286 h 957640"/>
              <a:gd name="connsiteX12" fmla="*/ 0 w 2151529"/>
              <a:gd name="connsiteY12" fmla="*/ 733986 h 957640"/>
              <a:gd name="connsiteX13" fmla="*/ 0 w 2151529"/>
              <a:gd name="connsiteY13" fmla="*/ 611655 h 957640"/>
              <a:gd name="connsiteX14" fmla="*/ 0 w 2151529"/>
              <a:gd name="connsiteY14" fmla="*/ 428159 h 957640"/>
              <a:gd name="connsiteX15" fmla="*/ 0 w 2151529"/>
              <a:gd name="connsiteY15" fmla="*/ 428159 h 957640"/>
              <a:gd name="connsiteX16" fmla="*/ 0 w 2151529"/>
              <a:gd name="connsiteY16" fmla="*/ 0 h 95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1529" h="957640">
                <a:moveTo>
                  <a:pt x="0" y="0"/>
                </a:moveTo>
                <a:lnTo>
                  <a:pt x="1255059" y="0"/>
                </a:lnTo>
                <a:lnTo>
                  <a:pt x="1255059" y="0"/>
                </a:lnTo>
                <a:lnTo>
                  <a:pt x="1792941" y="0"/>
                </a:lnTo>
                <a:lnTo>
                  <a:pt x="2151529" y="0"/>
                </a:lnTo>
                <a:lnTo>
                  <a:pt x="2151529" y="428159"/>
                </a:lnTo>
                <a:lnTo>
                  <a:pt x="2151529" y="428159"/>
                </a:lnTo>
                <a:lnTo>
                  <a:pt x="2151529" y="611655"/>
                </a:lnTo>
                <a:lnTo>
                  <a:pt x="2151529" y="733986"/>
                </a:lnTo>
                <a:lnTo>
                  <a:pt x="1213328" y="732286"/>
                </a:lnTo>
                <a:lnTo>
                  <a:pt x="1075406" y="957640"/>
                </a:lnTo>
                <a:lnTo>
                  <a:pt x="946851" y="732286"/>
                </a:lnTo>
                <a:lnTo>
                  <a:pt x="0" y="733986"/>
                </a:lnTo>
                <a:lnTo>
                  <a:pt x="0" y="611655"/>
                </a:lnTo>
                <a:lnTo>
                  <a:pt x="0" y="428159"/>
                </a:lnTo>
                <a:lnTo>
                  <a:pt x="0" y="42815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111" y="209550"/>
            <a:ext cx="4102689" cy="364331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Open the Outreach Door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2035" y="1391999"/>
            <a:ext cx="236093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/>
                </a:solidFill>
                <a:latin typeface="Eurostile BoldExtendedTwo" charset="0"/>
              </a:rPr>
              <a:t>What is your strategy</a:t>
            </a:r>
            <a:r>
              <a:rPr lang="en-US" altLang="en-US" dirty="0" smtClean="0">
                <a:solidFill>
                  <a:schemeClr val="bg1"/>
                </a:solidFill>
                <a:latin typeface="Eurostile BoldExtendedTwo" charset="0"/>
              </a:rPr>
              <a:t>?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/>
                </a:solidFill>
                <a:latin typeface="Eurostile BoldExtendedTwo" charset="0"/>
              </a:rPr>
              <a:t>Evangelistic groups are led by </a:t>
            </a:r>
            <a:r>
              <a:rPr lang="en-US" altLang="en-US" dirty="0" smtClean="0">
                <a:solidFill>
                  <a:schemeClr val="bg1"/>
                </a:solidFill>
                <a:latin typeface="Eurostile BoldExtendedTwo" charset="0"/>
              </a:rPr>
              <a:t>evangelistic </a:t>
            </a:r>
            <a:r>
              <a:rPr lang="en-US" altLang="en-US" dirty="0">
                <a:solidFill>
                  <a:schemeClr val="bg1"/>
                </a:solidFill>
                <a:latin typeface="Eurostile BoldExtendedTwo" charset="0"/>
              </a:rPr>
              <a:t>leaders.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en-US" altLang="en-US" dirty="0">
              <a:solidFill>
                <a:schemeClr val="bg1"/>
              </a:solidFill>
              <a:latin typeface="Eurostile BoldExtendedTw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341" y="1885950"/>
            <a:ext cx="20989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Eurostile BoldExtendedTwo" charset="0"/>
              </a:rPr>
              <a:t>The class has a strategic plan to </a:t>
            </a:r>
            <a:r>
              <a:rPr lang="en-US" altLang="en-US" sz="2000" dirty="0" smtClean="0">
                <a:solidFill>
                  <a:schemeClr val="bg1"/>
                </a:solidFill>
                <a:latin typeface="Eurostile BoldExtendedTwo" charset="0"/>
              </a:rPr>
              <a:t>reach prospects</a:t>
            </a:r>
            <a:r>
              <a:rPr lang="en-US" altLang="en-US" sz="2000" dirty="0">
                <a:solidFill>
                  <a:schemeClr val="bg1"/>
                </a:solidFill>
                <a:latin typeface="Eurostile BoldExtendedTwo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341" y="145564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  <a:latin typeface="Eurostile BoldExtendedTwo" charset="0"/>
              </a:rPr>
              <a:t>Outreach Door: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2712" y="3486150"/>
            <a:ext cx="21336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b="1" baseline="30000" dirty="0" smtClean="0">
                <a:solidFill>
                  <a:srgbClr val="72B2A2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5100" b="1" dirty="0">
              <a:solidFill>
                <a:srgbClr val="72B2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6141" y="3486150"/>
            <a:ext cx="21336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b="1" baseline="30000" dirty="0" smtClean="0">
                <a:solidFill>
                  <a:srgbClr val="BA9AC2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5100" b="1" dirty="0">
              <a:solidFill>
                <a:srgbClr val="BA9A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89512" y="3486150"/>
            <a:ext cx="21336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b="1" baseline="30000" dirty="0" smtClean="0">
                <a:solidFill>
                  <a:srgbClr val="E68FA4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5100" b="1" dirty="0">
              <a:solidFill>
                <a:srgbClr val="E68F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5385" y="1424387"/>
            <a:ext cx="2309888" cy="16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Eurostile BoldExtendedTwo" charset="0"/>
              </a:rPr>
              <a:t>Do your group members know how to share their faith?</a:t>
            </a:r>
          </a:p>
        </p:txBody>
      </p:sp>
    </p:spTree>
    <p:extLst>
      <p:ext uri="{BB962C8B-B14F-4D97-AF65-F5344CB8AC3E}">
        <p14:creationId xmlns:p14="http://schemas.microsoft.com/office/powerpoint/2010/main" val="327413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radeGothic LH BoldExtended" charset="0"/>
              </a:rPr>
              <a:t>Close the Back Door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411" y="1090332"/>
            <a:ext cx="8435789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Back Door: The class is intentional about assimilation.</a:t>
            </a:r>
          </a:p>
          <a:p>
            <a:pPr marL="34290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vantGarde Bold" charset="0"/>
              </a:rPr>
              <a:t>Seek to enroll prospects and automatically enroll</a:t>
            </a:r>
          </a:p>
          <a:p>
            <a:pPr lvl="1">
              <a:lnSpc>
                <a:spcPct val="13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new believers.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Minister to all members weekly.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Make a personal connection to new members.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Eurostile BoldExtendedTwo" charset="0"/>
              </a:rPr>
              <a:t>Have lot’s of fellowship.</a:t>
            </a:r>
          </a:p>
        </p:txBody>
      </p:sp>
    </p:spTree>
    <p:extLst>
      <p:ext uri="{BB962C8B-B14F-4D97-AF65-F5344CB8AC3E}">
        <p14:creationId xmlns:p14="http://schemas.microsoft.com/office/powerpoint/2010/main" val="144358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345</Words>
  <Application>Microsoft Office PowerPoint</Application>
  <PresentationFormat>On-screen Show (16:9)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Open the Front Door</vt:lpstr>
      <vt:lpstr>Open the Side Doors</vt:lpstr>
      <vt:lpstr>Open the Gospel Door</vt:lpstr>
      <vt:lpstr>Open the Ministry Door</vt:lpstr>
      <vt:lpstr>Open Heaven’s Door</vt:lpstr>
      <vt:lpstr>Open the Outreach Door</vt:lpstr>
      <vt:lpstr>Close the Back Door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sparr</cp:lastModifiedBy>
  <cp:revision>32</cp:revision>
  <dcterms:created xsi:type="dcterms:W3CDTF">2014-11-03T06:48:17Z</dcterms:created>
  <dcterms:modified xsi:type="dcterms:W3CDTF">2015-01-21T20:49:09Z</dcterms:modified>
</cp:coreProperties>
</file>