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4"/>
  </p:notesMasterIdLst>
  <p:sldIdLst>
    <p:sldId id="256" r:id="rId3"/>
    <p:sldId id="257" r:id="rId4"/>
    <p:sldId id="274" r:id="rId5"/>
    <p:sldId id="270" r:id="rId6"/>
    <p:sldId id="271" r:id="rId7"/>
    <p:sldId id="272" r:id="rId8"/>
    <p:sldId id="273" r:id="rId9"/>
    <p:sldId id="275" r:id="rId10"/>
    <p:sldId id="277" r:id="rId11"/>
    <p:sldId id="276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144">
          <p15:clr>
            <a:srgbClr val="A4A3A4"/>
          </p15:clr>
        </p15:guide>
        <p15:guide id="4" pos="5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1" d="100"/>
          <a:sy n="91" d="100"/>
        </p:scale>
        <p:origin x="486" y="84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A3D3F-FA3A-43FB-819B-B918D157AE16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9F434-8BE4-4208-A27E-B9B0B17D6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6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b="17288"/>
          <a:stretch/>
        </p:blipFill>
        <p:spPr>
          <a:xfrm>
            <a:off x="3628" y="0"/>
            <a:ext cx="9140372" cy="5040087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6868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2787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3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69488"/>
            <a:ext cx="8686800" cy="4922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27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6348" y="79956"/>
            <a:ext cx="2057400" cy="5851525"/>
          </a:xfrm>
        </p:spPr>
        <p:txBody>
          <a:bodyPr vert="eaVert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9956"/>
            <a:ext cx="646534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7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80246"/>
            <a:ext cx="86868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90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33942" b="17288"/>
          <a:stretch/>
        </p:blipFill>
        <p:spPr>
          <a:xfrm>
            <a:off x="3628" y="0"/>
            <a:ext cx="9140372" cy="2971800"/>
          </a:xfrm>
          <a:prstGeom prst="rect">
            <a:avLst/>
          </a:prstGeom>
          <a:effectLst>
            <a:reflection blurRad="6350" stA="50000" endPos="95000" dist="1016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24387"/>
            <a:ext cx="8686799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  <a:effectLst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124200"/>
            <a:ext cx="86867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1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254" y="1371600"/>
            <a:ext cx="4255546" cy="4937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4937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75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496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014722"/>
            <a:ext cx="4268788" cy="4297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496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14722"/>
            <a:ext cx="4270375" cy="4297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44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25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6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84"/>
            <a:ext cx="32369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4684"/>
            <a:ext cx="53403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216734"/>
            <a:ext cx="32369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7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16425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831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7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nderwater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5">
            <a:lum bright="-10000" contrast="10000"/>
          </a:blip>
          <a:srcRect t="62763" b="17288"/>
          <a:stretch/>
        </p:blipFill>
        <p:spPr>
          <a:xfrm>
            <a:off x="3628" y="0"/>
            <a:ext cx="9140372" cy="1215573"/>
          </a:xfrm>
          <a:prstGeom prst="rect">
            <a:avLst/>
          </a:prstGeom>
          <a:effectLst>
            <a:reflection blurRad="6350" stA="25000" endPos="95000" dist="101600" dir="5400000" sy="-100000" algn="bl" rotWithShape="0"/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47172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69998"/>
            <a:ext cx="868680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6701E-279D-4010-B6E0-739AA257620B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8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parr.ne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6868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Reversing the Erosion of Sunday Morning Bible Study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Things that matter, things that don’t, and how to turn it around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54102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Dr. Steve R. Parr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4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76400"/>
            <a:ext cx="7424737" cy="4859614"/>
          </a:xfrm>
        </p:spPr>
      </p:pic>
    </p:spTree>
    <p:extLst>
      <p:ext uri="{BB962C8B-B14F-4D97-AF65-F5344CB8AC3E}">
        <p14:creationId xmlns:p14="http://schemas.microsoft.com/office/powerpoint/2010/main" val="338854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Follow me on twitter @</a:t>
            </a:r>
            <a:r>
              <a:rPr lang="en-US" dirty="0" err="1" smtClean="0"/>
              <a:t>steverparr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See my resources at </a:t>
            </a:r>
            <a:r>
              <a:rPr lang="en-US" dirty="0" smtClean="0">
                <a:hlinkClick r:id="rId2"/>
              </a:rPr>
              <a:t>www.steveparr.net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Email is sparr@gabaptist.org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60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Know it is Functioning Properly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…If THE LOST ARE BEING REACHED</a:t>
            </a:r>
          </a:p>
          <a:p>
            <a:r>
              <a:rPr lang="en-US" sz="4400" b="1" dirty="0" smtClean="0"/>
              <a:t>…If LIVES ARE BEING CHANGED</a:t>
            </a:r>
          </a:p>
          <a:p>
            <a:r>
              <a:rPr lang="en-US" sz="4400" b="1" dirty="0" smtClean="0"/>
              <a:t>…If LEADERS ARE BEING SENT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2065">
            <a:off x="5102822" y="3739021"/>
            <a:ext cx="1896027" cy="29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427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Simplest Metric for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How do the number of groups that you have compare to the number of baptisms?</a:t>
            </a:r>
            <a:endParaRPr lang="en-US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286" y="3810000"/>
            <a:ext cx="380047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94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6 Key Strategies Apply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Praying for the lost</a:t>
            </a:r>
          </a:p>
          <a:p>
            <a:pPr marL="514350" indent="-514350">
              <a:buAutoNum type="arabicPeriod"/>
            </a:pPr>
            <a:r>
              <a:rPr lang="en-US" dirty="0" smtClean="0"/>
              <a:t>Proclamation of the gospel</a:t>
            </a:r>
          </a:p>
          <a:p>
            <a:pPr marL="514350" indent="-514350">
              <a:buAutoNum type="arabicPeriod"/>
            </a:pPr>
            <a:r>
              <a:rPr lang="en-US" dirty="0" smtClean="0"/>
              <a:t>Personal Evangelism Training</a:t>
            </a:r>
          </a:p>
          <a:p>
            <a:pPr marL="514350" indent="-514350">
              <a:buAutoNum type="arabicPeriod"/>
            </a:pPr>
            <a:r>
              <a:rPr lang="en-US" dirty="0" smtClean="0"/>
              <a:t>Servant Evangelism</a:t>
            </a:r>
          </a:p>
          <a:p>
            <a:pPr marL="514350" indent="-514350">
              <a:buAutoNum type="arabicPeriod"/>
            </a:pPr>
            <a:r>
              <a:rPr lang="en-US" dirty="0" smtClean="0"/>
              <a:t>Event Evangelism</a:t>
            </a:r>
          </a:p>
          <a:p>
            <a:pPr marL="514350" indent="-514350">
              <a:buAutoNum type="arabicPeriod"/>
            </a:pPr>
            <a:r>
              <a:rPr lang="en-US" dirty="0" smtClean="0"/>
              <a:t>Team Evangelism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931886"/>
            <a:ext cx="309966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0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Most Common Mistake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The assumption that groups will function properly on auto-pilot…</a:t>
            </a:r>
            <a:endParaRPr lang="en-US" sz="5400" dirty="0"/>
          </a:p>
        </p:txBody>
      </p:sp>
      <p:pic>
        <p:nvPicPr>
          <p:cNvPr id="1027" name="Picture 3" descr="C:\Users\sparr.GBMMC\AppData\Local\Microsoft\Windows\Temporary Internet Files\Content.IE5\HDAMF42H\MP90042801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54580"/>
            <a:ext cx="3405039" cy="334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01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Things That Matter Less Than You Think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4400" dirty="0" smtClean="0"/>
              <a:t>What you call it.</a:t>
            </a:r>
          </a:p>
          <a:p>
            <a:pPr marL="514350" indent="-514350">
              <a:buAutoNum type="arabicPeriod"/>
            </a:pPr>
            <a:r>
              <a:rPr lang="en-US" sz="4400" dirty="0" smtClean="0"/>
              <a:t>When the groups meet.</a:t>
            </a:r>
          </a:p>
          <a:p>
            <a:pPr marL="514350" indent="-514350">
              <a:buAutoNum type="arabicPeriod"/>
            </a:pPr>
            <a:r>
              <a:rPr lang="en-US" sz="4400" dirty="0" smtClean="0"/>
              <a:t>Whether the pastor leads a group.</a:t>
            </a:r>
          </a:p>
          <a:p>
            <a:pPr marL="514350" indent="-514350">
              <a:buAutoNum type="arabicPeriod"/>
            </a:pPr>
            <a:r>
              <a:rPr lang="en-US" sz="4400" dirty="0" smtClean="0"/>
              <a:t>The specific line of curriculum.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96761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92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Things That Matter More Than You Think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sz="4400" dirty="0" smtClean="0"/>
              <a:t>The Attitude of Key Leaders.</a:t>
            </a:r>
          </a:p>
          <a:p>
            <a:pPr marL="514350" indent="-514350">
              <a:buAutoNum type="arabicPeriod"/>
            </a:pPr>
            <a:r>
              <a:rPr lang="en-US" sz="4400" dirty="0" smtClean="0"/>
              <a:t>The Leader Training Strategy.</a:t>
            </a:r>
          </a:p>
          <a:p>
            <a:pPr marL="514350" indent="-514350">
              <a:buAutoNum type="arabicPeriod"/>
            </a:pPr>
            <a:r>
              <a:rPr lang="en-US" sz="4400" dirty="0" smtClean="0"/>
              <a:t>The Orientation of the groups.</a:t>
            </a:r>
          </a:p>
          <a:p>
            <a:pPr marL="1257300" lvl="3" indent="0">
              <a:buNone/>
            </a:pPr>
            <a:r>
              <a:rPr lang="en-US" sz="4400" dirty="0" smtClean="0"/>
              <a:t>(Outreach Oriented or Deeper Oriented?)</a:t>
            </a:r>
          </a:p>
          <a:p>
            <a:pPr marL="514350" indent="-514350">
              <a:buAutoNum type="arabicPeriod"/>
            </a:pPr>
            <a:r>
              <a:rPr lang="en-US" sz="4400" dirty="0" smtClean="0"/>
              <a:t>The Number of Leaders.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211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 to turn it outward?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3600" dirty="0" smtClean="0"/>
              <a:t>Elevate your groups. Elevate the purpose of the groups.</a:t>
            </a:r>
          </a:p>
          <a:p>
            <a:pPr marL="0" indent="0">
              <a:buNone/>
            </a:pPr>
            <a:r>
              <a:rPr lang="en-US" sz="3600" dirty="0" smtClean="0"/>
              <a:t>2. Begin weekday groups without dismantling 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</a:t>
            </a:r>
            <a:r>
              <a:rPr lang="en-US" sz="3600" dirty="0"/>
              <a:t>Sunday morning.</a:t>
            </a:r>
          </a:p>
          <a:p>
            <a:pPr marL="0" indent="0">
              <a:buNone/>
            </a:pPr>
            <a:r>
              <a:rPr lang="en-US" sz="3600" dirty="0" smtClean="0"/>
              <a:t>3. Open the side doors. Groups that  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fellowship more reach more.</a:t>
            </a:r>
          </a:p>
          <a:p>
            <a:pPr marL="0" indent="0">
              <a:buNone/>
            </a:pPr>
            <a:r>
              <a:rPr lang="en-US" sz="3600" dirty="0" smtClean="0"/>
              <a:t>4. Focus on what </a:t>
            </a:r>
            <a:r>
              <a:rPr lang="en-US" sz="3600" b="1" dirty="0" smtClean="0"/>
              <a:t>WORKS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8338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W.O.R.K.S.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/>
              <a:t>W</a:t>
            </a:r>
            <a:r>
              <a:rPr lang="en-US" sz="4400" dirty="0" smtClean="0"/>
              <a:t>ants to grow</a:t>
            </a:r>
          </a:p>
          <a:p>
            <a:pPr marL="0" indent="0">
              <a:buNone/>
            </a:pPr>
            <a:r>
              <a:rPr lang="en-US" sz="4400" b="1" dirty="0" smtClean="0"/>
              <a:t>O</a:t>
            </a:r>
            <a:r>
              <a:rPr lang="en-US" sz="4400" dirty="0" smtClean="0"/>
              <a:t>rganizes to grow</a:t>
            </a:r>
          </a:p>
          <a:p>
            <a:pPr marL="0" indent="0">
              <a:buNone/>
            </a:pPr>
            <a:r>
              <a:rPr lang="en-US" sz="4400" b="1" dirty="0" smtClean="0"/>
              <a:t>R</a:t>
            </a:r>
            <a:r>
              <a:rPr lang="en-US" sz="4400" dirty="0" smtClean="0"/>
              <a:t>eaches out to the </a:t>
            </a:r>
            <a:r>
              <a:rPr lang="en-US" sz="4400" dirty="0" err="1" smtClean="0"/>
              <a:t>unchurched</a:t>
            </a:r>
            <a:endParaRPr lang="en-US" sz="4400" dirty="0" smtClean="0"/>
          </a:p>
          <a:p>
            <a:pPr marL="0" indent="0">
              <a:buNone/>
            </a:pPr>
            <a:r>
              <a:rPr lang="en-US" sz="4400" b="1" dirty="0" smtClean="0"/>
              <a:t>K</a:t>
            </a:r>
            <a:r>
              <a:rPr lang="en-US" sz="4400" dirty="0" smtClean="0"/>
              <a:t>eeps the members connected</a:t>
            </a:r>
          </a:p>
          <a:p>
            <a:pPr marL="0" indent="0">
              <a:buNone/>
            </a:pPr>
            <a:r>
              <a:rPr lang="en-US" sz="4400" b="1" dirty="0" smtClean="0"/>
              <a:t>S</a:t>
            </a:r>
            <a:r>
              <a:rPr lang="en-US" sz="4400" dirty="0" smtClean="0"/>
              <a:t>harpens the skills of the leaders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0604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resentationPro_WaterWavesVideo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310BA1-D636-4FA6-8511-A91491A648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PresentationPro_WaterWavesVideo</Template>
  <TotalTime>322</TotalTime>
  <Words>263</Words>
  <Application>Microsoft Office PowerPoint</Application>
  <PresentationFormat>On-screen Show (4:3)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PresentationPro_WaterWavesVideo</vt:lpstr>
      <vt:lpstr>Reversing the Erosion of Sunday Morning Bible Study</vt:lpstr>
      <vt:lpstr>You Know it is Functioning Properly</vt:lpstr>
      <vt:lpstr>The Simplest Metric for Evaluation</vt:lpstr>
      <vt:lpstr>All 6 Key Strategies Apply</vt:lpstr>
      <vt:lpstr>The Most Common Mistake</vt:lpstr>
      <vt:lpstr>Things That Matter Less Than You Think</vt:lpstr>
      <vt:lpstr>Things That Matter More Than You Think</vt:lpstr>
      <vt:lpstr>Want to turn it outward?</vt:lpstr>
      <vt:lpstr>W.O.R.K.S.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Forwarding Your Leadership</dc:title>
  <dc:creator>sparr</dc:creator>
  <dc:description>2010 animated water waves powerpoint template from presentationpro.com</dc:description>
  <cp:lastModifiedBy>Kris Hall</cp:lastModifiedBy>
  <cp:revision>14</cp:revision>
  <dcterms:created xsi:type="dcterms:W3CDTF">2014-01-21T13:53:59Z</dcterms:created>
  <dcterms:modified xsi:type="dcterms:W3CDTF">2016-05-24T19:15:42Z</dcterms:modified>
  <cp:category>2010 nature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TC018813449991</vt:lpwstr>
  </property>
</Properties>
</file>