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407" r:id="rId2"/>
    <p:sldId id="392" r:id="rId3"/>
    <p:sldId id="406" r:id="rId4"/>
    <p:sldId id="393" r:id="rId5"/>
    <p:sldId id="395" r:id="rId6"/>
    <p:sldId id="396" r:id="rId7"/>
    <p:sldId id="399" r:id="rId8"/>
    <p:sldId id="400" r:id="rId9"/>
    <p:sldId id="403" r:id="rId10"/>
    <p:sldId id="408" r:id="rId11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13" autoAdjust="0"/>
    <p:restoredTop sz="64538" autoAdjust="0"/>
  </p:normalViewPr>
  <p:slideViewPr>
    <p:cSldViewPr>
      <p:cViewPr varScale="1">
        <p:scale>
          <a:sx n="70" d="100"/>
          <a:sy n="70" d="100"/>
        </p:scale>
        <p:origin x="48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AEB2AC9-4F84-42A6-8605-882AA16041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90872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BBAC079-0B5F-43C7-8D08-648D5D65A9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2739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C978119-5BCA-45BF-BA25-A40633F1A8AF}" type="slidenum">
              <a:rPr lang="en-US" altLang="en-US" sz="1200"/>
              <a:pPr eaLnBrk="1" hangingPunct="1"/>
              <a:t>8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779406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78838" cy="6173788"/>
            <a:chOff x="0" y="0"/>
            <a:chExt cx="5341" cy="3889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0" y="0"/>
              <a:ext cx="3863" cy="3889"/>
            </a:xfrm>
            <a:custGeom>
              <a:avLst/>
              <a:gdLst>
                <a:gd name="T0" fmla="*/ 3862 w 3863"/>
                <a:gd name="T1" fmla="*/ 3418 h 3889"/>
                <a:gd name="T2" fmla="*/ 457 w 3863"/>
                <a:gd name="T3" fmla="*/ 0 h 3889"/>
                <a:gd name="T4" fmla="*/ 0 w 3863"/>
                <a:gd name="T5" fmla="*/ 0 h 3889"/>
                <a:gd name="T6" fmla="*/ 0 w 3863"/>
                <a:gd name="T7" fmla="*/ 481 h 3889"/>
                <a:gd name="T8" fmla="*/ 3394 w 3863"/>
                <a:gd name="T9" fmla="*/ 3888 h 3889"/>
                <a:gd name="T10" fmla="*/ 3862 w 3863"/>
                <a:gd name="T11" fmla="*/ 3418 h 388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863" h="3889">
                  <a:moveTo>
                    <a:pt x="3862" y="3418"/>
                  </a:moveTo>
                  <a:lnTo>
                    <a:pt x="457" y="0"/>
                  </a:lnTo>
                  <a:lnTo>
                    <a:pt x="0" y="0"/>
                  </a:lnTo>
                  <a:lnTo>
                    <a:pt x="0" y="481"/>
                  </a:lnTo>
                  <a:lnTo>
                    <a:pt x="3394" y="3888"/>
                  </a:lnTo>
                  <a:lnTo>
                    <a:pt x="3862" y="3418"/>
                  </a:lnTo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auto">
            <a:xfrm>
              <a:off x="860" y="0"/>
              <a:ext cx="3394" cy="3223"/>
            </a:xfrm>
            <a:custGeom>
              <a:avLst/>
              <a:gdLst>
                <a:gd name="T0" fmla="*/ 370 w 3394"/>
                <a:gd name="T1" fmla="*/ 0 h 3223"/>
                <a:gd name="T2" fmla="*/ 3393 w 3394"/>
                <a:gd name="T3" fmla="*/ 3036 h 3223"/>
                <a:gd name="T4" fmla="*/ 3208 w 3394"/>
                <a:gd name="T5" fmla="*/ 3222 h 3223"/>
                <a:gd name="T6" fmla="*/ 0 w 3394"/>
                <a:gd name="T7" fmla="*/ 0 h 3223"/>
                <a:gd name="T8" fmla="*/ 370 w 3394"/>
                <a:gd name="T9" fmla="*/ 0 h 32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94" h="3223">
                  <a:moveTo>
                    <a:pt x="370" y="0"/>
                  </a:moveTo>
                  <a:lnTo>
                    <a:pt x="3393" y="3036"/>
                  </a:lnTo>
                  <a:lnTo>
                    <a:pt x="3208" y="3222"/>
                  </a:lnTo>
                  <a:lnTo>
                    <a:pt x="0" y="0"/>
                  </a:lnTo>
                  <a:lnTo>
                    <a:pt x="370" y="0"/>
                  </a:lnTo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2187" y="0"/>
              <a:ext cx="2859" cy="2556"/>
            </a:xfrm>
            <a:custGeom>
              <a:avLst/>
              <a:gdLst>
                <a:gd name="T0" fmla="*/ 630 w 2859"/>
                <a:gd name="T1" fmla="*/ 0 h 2556"/>
                <a:gd name="T2" fmla="*/ 2858 w 2859"/>
                <a:gd name="T3" fmla="*/ 2238 h 2556"/>
                <a:gd name="T4" fmla="*/ 2543 w 2859"/>
                <a:gd name="T5" fmla="*/ 2555 h 2556"/>
                <a:gd name="T6" fmla="*/ 0 w 2859"/>
                <a:gd name="T7" fmla="*/ 0 h 2556"/>
                <a:gd name="T8" fmla="*/ 630 w 2859"/>
                <a:gd name="T9" fmla="*/ 0 h 25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59" h="2556">
                  <a:moveTo>
                    <a:pt x="630" y="0"/>
                  </a:moveTo>
                  <a:lnTo>
                    <a:pt x="2858" y="2238"/>
                  </a:lnTo>
                  <a:lnTo>
                    <a:pt x="2543" y="2555"/>
                  </a:lnTo>
                  <a:lnTo>
                    <a:pt x="0" y="0"/>
                  </a:lnTo>
                  <a:lnTo>
                    <a:pt x="630" y="0"/>
                  </a:lnTo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3055" y="0"/>
              <a:ext cx="2286" cy="2121"/>
            </a:xfrm>
            <a:custGeom>
              <a:avLst/>
              <a:gdLst>
                <a:gd name="T0" fmla="*/ 0 w 2286"/>
                <a:gd name="T1" fmla="*/ 0 h 2121"/>
                <a:gd name="T2" fmla="*/ 2111 w 2286"/>
                <a:gd name="T3" fmla="*/ 2120 h 2121"/>
                <a:gd name="T4" fmla="*/ 2285 w 2286"/>
                <a:gd name="T5" fmla="*/ 1945 h 2121"/>
                <a:gd name="T6" fmla="*/ 348 w 2286"/>
                <a:gd name="T7" fmla="*/ 0 h 2121"/>
                <a:gd name="T8" fmla="*/ 0 w 2286"/>
                <a:gd name="T9" fmla="*/ 0 h 21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86" h="2121">
                  <a:moveTo>
                    <a:pt x="0" y="0"/>
                  </a:moveTo>
                  <a:lnTo>
                    <a:pt x="2111" y="2120"/>
                  </a:lnTo>
                  <a:lnTo>
                    <a:pt x="2285" y="1945"/>
                  </a:lnTo>
                  <a:lnTo>
                    <a:pt x="348" y="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143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819400"/>
            <a:ext cx="6400800" cy="17526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40D253C-DCF7-4F5B-94CF-E287ADC1F9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9706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6E69F2-8339-42D9-8174-E89C4ABC74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962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0DA8E4-4BFD-45F6-BBDC-D983AD5151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652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718F5A-7CA7-477C-93A1-4D29D7118E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0349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A22D1F-F71A-4CD2-AE9D-5ED8FB21D3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1025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41475"/>
            <a:ext cx="3810000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1475"/>
            <a:ext cx="3810000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1FF11C-4065-47EA-B948-ECE785C117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6780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A213DA-B3B7-442E-B518-1C52AF84FC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1954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416007-FF9C-418E-95B5-7B73831147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6427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73745E-124D-4DCF-9955-62581F6993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5608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BFCF28-49A1-45BB-A83D-8AF7B46733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1466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4A9125-485D-451D-B180-8EB28C1E18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4846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478838" cy="6173788"/>
            <a:chOff x="0" y="0"/>
            <a:chExt cx="5341" cy="3889"/>
          </a:xfrm>
        </p:grpSpPr>
        <p:sp>
          <p:nvSpPr>
            <p:cNvPr id="1032" name="Freeform 3"/>
            <p:cNvSpPr>
              <a:spLocks/>
            </p:cNvSpPr>
            <p:nvPr/>
          </p:nvSpPr>
          <p:spPr bwMode="auto">
            <a:xfrm>
              <a:off x="0" y="0"/>
              <a:ext cx="3863" cy="3889"/>
            </a:xfrm>
            <a:custGeom>
              <a:avLst/>
              <a:gdLst>
                <a:gd name="T0" fmla="*/ 3862 w 3863"/>
                <a:gd name="T1" fmla="*/ 3418 h 3889"/>
                <a:gd name="T2" fmla="*/ 457 w 3863"/>
                <a:gd name="T3" fmla="*/ 0 h 3889"/>
                <a:gd name="T4" fmla="*/ 0 w 3863"/>
                <a:gd name="T5" fmla="*/ 0 h 3889"/>
                <a:gd name="T6" fmla="*/ 0 w 3863"/>
                <a:gd name="T7" fmla="*/ 481 h 3889"/>
                <a:gd name="T8" fmla="*/ 3394 w 3863"/>
                <a:gd name="T9" fmla="*/ 3888 h 3889"/>
                <a:gd name="T10" fmla="*/ 3862 w 3863"/>
                <a:gd name="T11" fmla="*/ 3418 h 388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863" h="3889">
                  <a:moveTo>
                    <a:pt x="3862" y="3418"/>
                  </a:moveTo>
                  <a:lnTo>
                    <a:pt x="457" y="0"/>
                  </a:lnTo>
                  <a:lnTo>
                    <a:pt x="0" y="0"/>
                  </a:lnTo>
                  <a:lnTo>
                    <a:pt x="0" y="481"/>
                  </a:lnTo>
                  <a:lnTo>
                    <a:pt x="3394" y="3888"/>
                  </a:lnTo>
                  <a:lnTo>
                    <a:pt x="3862" y="3418"/>
                  </a:lnTo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auto">
            <a:xfrm>
              <a:off x="860" y="0"/>
              <a:ext cx="3394" cy="3223"/>
            </a:xfrm>
            <a:custGeom>
              <a:avLst/>
              <a:gdLst>
                <a:gd name="T0" fmla="*/ 370 w 3394"/>
                <a:gd name="T1" fmla="*/ 0 h 3223"/>
                <a:gd name="T2" fmla="*/ 3393 w 3394"/>
                <a:gd name="T3" fmla="*/ 3036 h 3223"/>
                <a:gd name="T4" fmla="*/ 3208 w 3394"/>
                <a:gd name="T5" fmla="*/ 3222 h 3223"/>
                <a:gd name="T6" fmla="*/ 0 w 3394"/>
                <a:gd name="T7" fmla="*/ 0 h 3223"/>
                <a:gd name="T8" fmla="*/ 370 w 3394"/>
                <a:gd name="T9" fmla="*/ 0 h 32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94" h="3223">
                  <a:moveTo>
                    <a:pt x="370" y="0"/>
                  </a:moveTo>
                  <a:lnTo>
                    <a:pt x="3393" y="3036"/>
                  </a:lnTo>
                  <a:lnTo>
                    <a:pt x="3208" y="3222"/>
                  </a:lnTo>
                  <a:lnTo>
                    <a:pt x="0" y="0"/>
                  </a:lnTo>
                  <a:lnTo>
                    <a:pt x="370" y="0"/>
                  </a:lnTo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auto">
            <a:xfrm>
              <a:off x="2187" y="0"/>
              <a:ext cx="2859" cy="2556"/>
            </a:xfrm>
            <a:custGeom>
              <a:avLst/>
              <a:gdLst>
                <a:gd name="T0" fmla="*/ 630 w 2859"/>
                <a:gd name="T1" fmla="*/ 0 h 2556"/>
                <a:gd name="T2" fmla="*/ 2858 w 2859"/>
                <a:gd name="T3" fmla="*/ 2238 h 2556"/>
                <a:gd name="T4" fmla="*/ 2543 w 2859"/>
                <a:gd name="T5" fmla="*/ 2555 h 2556"/>
                <a:gd name="T6" fmla="*/ 0 w 2859"/>
                <a:gd name="T7" fmla="*/ 0 h 2556"/>
                <a:gd name="T8" fmla="*/ 630 w 2859"/>
                <a:gd name="T9" fmla="*/ 0 h 25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59" h="2556">
                  <a:moveTo>
                    <a:pt x="630" y="0"/>
                  </a:moveTo>
                  <a:lnTo>
                    <a:pt x="2858" y="2238"/>
                  </a:lnTo>
                  <a:lnTo>
                    <a:pt x="2543" y="2555"/>
                  </a:lnTo>
                  <a:lnTo>
                    <a:pt x="0" y="0"/>
                  </a:lnTo>
                  <a:lnTo>
                    <a:pt x="630" y="0"/>
                  </a:lnTo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auto">
            <a:xfrm>
              <a:off x="3055" y="0"/>
              <a:ext cx="2286" cy="2121"/>
            </a:xfrm>
            <a:custGeom>
              <a:avLst/>
              <a:gdLst>
                <a:gd name="T0" fmla="*/ 0 w 2286"/>
                <a:gd name="T1" fmla="*/ 0 h 2121"/>
                <a:gd name="T2" fmla="*/ 2111 w 2286"/>
                <a:gd name="T3" fmla="*/ 2120 h 2121"/>
                <a:gd name="T4" fmla="*/ 2285 w 2286"/>
                <a:gd name="T5" fmla="*/ 1945 h 2121"/>
                <a:gd name="T6" fmla="*/ 348 w 2286"/>
                <a:gd name="T7" fmla="*/ 0 h 2121"/>
                <a:gd name="T8" fmla="*/ 0 w 2286"/>
                <a:gd name="T9" fmla="*/ 0 h 21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86" h="2121">
                  <a:moveTo>
                    <a:pt x="0" y="0"/>
                  </a:moveTo>
                  <a:lnTo>
                    <a:pt x="2111" y="2120"/>
                  </a:lnTo>
                  <a:lnTo>
                    <a:pt x="2285" y="1945"/>
                  </a:lnTo>
                  <a:lnTo>
                    <a:pt x="348" y="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5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48C537A5-5F41-41EC-99DA-D5D68C4753C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41475"/>
            <a:ext cx="7772400" cy="445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sparr@gabaptist.org" TargetMode="External"/><Relationship Id="rId2" Type="http://schemas.openxmlformats.org/officeDocument/2006/relationships/hyperlink" Target="http://www.steveparr.net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6600" dirty="0" smtClean="0"/>
              <a:t>Shifting Focus</a:t>
            </a:r>
            <a:br>
              <a:rPr lang="en-US" sz="6600" dirty="0" smtClean="0"/>
            </a:br>
            <a:r>
              <a:rPr lang="en-US" sz="6600" dirty="0" smtClean="0"/>
              <a:t>to</a:t>
            </a:r>
            <a:br>
              <a:rPr lang="en-US" sz="6600" dirty="0" smtClean="0"/>
            </a:br>
            <a:r>
              <a:rPr lang="en-US" sz="6600" dirty="0" smtClean="0"/>
              <a:t>Minister to Members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819400"/>
            <a:ext cx="6400800" cy="3276600"/>
          </a:xfrm>
        </p:spPr>
        <p:txBody>
          <a:bodyPr/>
          <a:lstStyle/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endParaRPr lang="en-US" sz="2400" dirty="0"/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r>
              <a:rPr lang="en-US" sz="2400" dirty="0" smtClean="0"/>
              <a:t>Dr. Steve R. Parr</a:t>
            </a:r>
          </a:p>
          <a:p>
            <a:pPr eaLnBrk="1" hangingPunct="1">
              <a:defRPr/>
            </a:pPr>
            <a:r>
              <a:rPr lang="en-US" sz="2400" dirty="0" smtClean="0"/>
              <a:t>Author of the “Sunday School That Really…” Series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800" dirty="0" smtClean="0"/>
              <a:t>Follow me on Twitter @</a:t>
            </a:r>
            <a:r>
              <a:rPr lang="en-US" sz="2800" dirty="0" err="1" smtClean="0"/>
              <a:t>steverparr</a:t>
            </a:r>
            <a:endParaRPr lang="en-US" sz="2800" dirty="0" smtClean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800" dirty="0" smtClean="0"/>
              <a:t>Updates on books and equipping: </a:t>
            </a:r>
            <a:r>
              <a:rPr lang="en-US" sz="2800" dirty="0" smtClean="0">
                <a:hlinkClick r:id="rId2"/>
              </a:rPr>
              <a:t>www.steveparr.net</a:t>
            </a:r>
            <a:r>
              <a:rPr lang="en-US" sz="2800" dirty="0" smtClean="0"/>
              <a:t>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800" dirty="0" smtClean="0"/>
              <a:t>Email: </a:t>
            </a:r>
            <a:r>
              <a:rPr lang="en-US" sz="2800" dirty="0" smtClean="0">
                <a:hlinkClick r:id="rId3"/>
              </a:rPr>
              <a:t>sparr@gabaptist.org</a:t>
            </a:r>
            <a:endParaRPr lang="en-US" sz="2800" dirty="0" smtClean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sz="28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sz="2800" dirty="0" smtClean="0"/>
          </a:p>
        </p:txBody>
      </p:sp>
      <p:pic>
        <p:nvPicPr>
          <p:cNvPr id="12292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200400"/>
            <a:ext cx="5248275" cy="343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102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9600" dirty="0" smtClean="0"/>
              <a:t>The Challenge</a:t>
            </a:r>
          </a:p>
        </p:txBody>
      </p:sp>
      <p:sp>
        <p:nvSpPr>
          <p:cNvPr id="197635" name="Rectangle 102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600" dirty="0" smtClean="0"/>
              <a:t>Ephesians 4:12-16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dirty="0" smtClean="0"/>
              <a:t>Starting Point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sz="7200" dirty="0" smtClean="0"/>
              <a:t>Make the shift from “attendance lists” to “ministry lists.”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4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 Most Effective Approach</a:t>
            </a:r>
          </a:p>
        </p:txBody>
      </p:sp>
      <p:sp>
        <p:nvSpPr>
          <p:cNvPr id="19968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sz="7200" dirty="0" smtClean="0"/>
              <a:t>Grow your lists and provide consistent ministry touches.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9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9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8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467600" cy="4191000"/>
          </a:xfrm>
        </p:spPr>
        <p:txBody>
          <a:bodyPr/>
          <a:lstStyle/>
          <a:p>
            <a:pPr eaLnBrk="1" hangingPunct="1">
              <a:defRPr/>
            </a:pPr>
            <a:r>
              <a:rPr lang="en-US" sz="6000" dirty="0" smtClean="0"/>
              <a:t>This strategy enables a church to minister to every member while reaching out to the unchurched.</a:t>
            </a:r>
          </a:p>
        </p:txBody>
      </p:sp>
      <p:sp>
        <p:nvSpPr>
          <p:cNvPr id="203779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715000"/>
            <a:ext cx="6400800" cy="457200"/>
          </a:xfrm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How To Make It Work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en-US" sz="6000" dirty="0" smtClean="0"/>
              <a:t>Calculated Fellowship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en-US" sz="6000" dirty="0" smtClean="0"/>
              <a:t>Contact Consistency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en-US" sz="6000" dirty="0" smtClean="0"/>
              <a:t>Crisis Responsiveness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Calculated Fellowship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The number of fellowships does correlate to  attendance and growth.</a:t>
            </a:r>
          </a:p>
          <a:p>
            <a:pPr eaLnBrk="1" hangingPunct="1">
              <a:defRPr/>
            </a:pPr>
            <a:r>
              <a:rPr lang="en-US" sz="3600" dirty="0" smtClean="0"/>
              <a:t>Open the Side Doors</a:t>
            </a:r>
          </a:p>
          <a:p>
            <a:pPr eaLnBrk="1" hangingPunct="1">
              <a:defRPr/>
            </a:pPr>
            <a:r>
              <a:rPr lang="en-US" sz="3600" dirty="0" smtClean="0"/>
              <a:t>Regular Fellowship and Mission Projects</a:t>
            </a:r>
          </a:p>
          <a:p>
            <a:pPr eaLnBrk="1" hangingPunct="1">
              <a:defRPr/>
            </a:pPr>
            <a:r>
              <a:rPr lang="en-US" sz="3600" dirty="0" smtClean="0"/>
              <a:t>Enlist a Coordinator!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3600" dirty="0" smtClean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7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7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7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7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Contact Consistency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 contact is a ‘ministry touch” on behalf of a group through phone calls, e-mails, social networking, visits, post cards, or wayside encounters.</a:t>
            </a:r>
          </a:p>
          <a:p>
            <a:pPr eaLnBrk="1" hangingPunct="1">
              <a:defRPr/>
            </a:pPr>
            <a:r>
              <a:rPr lang="en-US" dirty="0" smtClean="0"/>
              <a:t>You cannot measure what you do not report.  Record “ministry touches” weekly.</a:t>
            </a:r>
          </a:p>
          <a:p>
            <a:pPr eaLnBrk="1" hangingPunct="1">
              <a:defRPr/>
            </a:pPr>
            <a:r>
              <a:rPr lang="en-US" dirty="0" smtClean="0"/>
              <a:t>Care groups can be utilized in larger groups to organize the strategy.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8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8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8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8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8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8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89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Crisis Responsiveness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Consider the consequence when we fail to respond.</a:t>
            </a:r>
          </a:p>
          <a:p>
            <a:pPr eaLnBrk="1" hangingPunct="1">
              <a:defRPr/>
            </a:pPr>
            <a:r>
              <a:rPr lang="en-US" dirty="0" smtClean="0"/>
              <a:t>How do you know about the crisis?</a:t>
            </a:r>
          </a:p>
          <a:p>
            <a:pPr eaLnBrk="1" hangingPunct="1">
              <a:defRPr/>
            </a:pPr>
            <a:r>
              <a:rPr lang="en-US" dirty="0" smtClean="0"/>
              <a:t>The crisis is an opportunity to minister, to connect, or to reconnect.</a:t>
            </a:r>
          </a:p>
          <a:p>
            <a:pPr eaLnBrk="1" hangingPunct="1">
              <a:defRPr/>
            </a:pPr>
            <a:r>
              <a:rPr lang="en-US" smtClean="0"/>
              <a:t>Most adults </a:t>
            </a:r>
            <a:r>
              <a:rPr lang="en-US" dirty="0" smtClean="0"/>
              <a:t>come to know Christ when two elements converge: Crisis and a Christian nearby.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1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1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1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1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1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1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1" grpId="0" build="p" autoUpdateAnimBg="0"/>
    </p:bldLst>
  </p:timing>
</p:sld>
</file>

<file path=ppt/theme/theme1.xml><?xml version="1.0" encoding="utf-8"?>
<a:theme xmlns:a="http://schemas.openxmlformats.org/drawingml/2006/main" name="Blue Diagonal">
  <a:themeElements>
    <a:clrScheme name="Blue Diagonal 1">
      <a:dk1>
        <a:srgbClr val="000000"/>
      </a:dk1>
      <a:lt1>
        <a:srgbClr val="FFFFFF"/>
      </a:lt1>
      <a:dk2>
        <a:srgbClr val="0066FF"/>
      </a:dk2>
      <a:lt2>
        <a:srgbClr val="FFFF00"/>
      </a:lt2>
      <a:accent1>
        <a:srgbClr val="00CCCC"/>
      </a:accent1>
      <a:accent2>
        <a:srgbClr val="FF33CC"/>
      </a:accent2>
      <a:accent3>
        <a:srgbClr val="AAB8FF"/>
      </a:accent3>
      <a:accent4>
        <a:srgbClr val="DADADA"/>
      </a:accent4>
      <a:accent5>
        <a:srgbClr val="AAE2E2"/>
      </a:accent5>
      <a:accent6>
        <a:srgbClr val="E72DB9"/>
      </a:accent6>
      <a:hlink>
        <a:srgbClr val="FF4568"/>
      </a:hlink>
      <a:folHlink>
        <a:srgbClr val="CCECFF"/>
      </a:folHlink>
    </a:clrScheme>
    <a:fontScheme name="Blue Diagona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ue Diagonal 1">
        <a:dk1>
          <a:srgbClr val="000000"/>
        </a:dk1>
        <a:lt1>
          <a:srgbClr val="FFFFFF"/>
        </a:lt1>
        <a:dk2>
          <a:srgbClr val="0066FF"/>
        </a:dk2>
        <a:lt2>
          <a:srgbClr val="FFFF00"/>
        </a:lt2>
        <a:accent1>
          <a:srgbClr val="00CCCC"/>
        </a:accent1>
        <a:accent2>
          <a:srgbClr val="FF33CC"/>
        </a:accent2>
        <a:accent3>
          <a:srgbClr val="AAB8FF"/>
        </a:accent3>
        <a:accent4>
          <a:srgbClr val="DADADA"/>
        </a:accent4>
        <a:accent5>
          <a:srgbClr val="AAE2E2"/>
        </a:accent5>
        <a:accent6>
          <a:srgbClr val="E72DB9"/>
        </a:accent6>
        <a:hlink>
          <a:srgbClr val="FF4568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Diagonal 2">
        <a:dk1>
          <a:srgbClr val="000000"/>
        </a:dk1>
        <a:lt1>
          <a:srgbClr val="9999FF"/>
        </a:lt1>
        <a:dk2>
          <a:srgbClr val="6600FF"/>
        </a:dk2>
        <a:lt2>
          <a:srgbClr val="FFFFFF"/>
        </a:lt2>
        <a:accent1>
          <a:srgbClr val="CCCCFF"/>
        </a:accent1>
        <a:accent2>
          <a:srgbClr val="FF99FF"/>
        </a:accent2>
        <a:accent3>
          <a:srgbClr val="CACAFF"/>
        </a:accent3>
        <a:accent4>
          <a:srgbClr val="000000"/>
        </a:accent4>
        <a:accent5>
          <a:srgbClr val="E2E2FF"/>
        </a:accent5>
        <a:accent6>
          <a:srgbClr val="E78AE7"/>
        </a:accent6>
        <a:hlink>
          <a:srgbClr val="00CC66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Diagonal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Diagonal 4">
        <a:dk1>
          <a:srgbClr val="000000"/>
        </a:dk1>
        <a:lt1>
          <a:srgbClr val="FFFFFF"/>
        </a:lt1>
        <a:dk2>
          <a:srgbClr val="990066"/>
        </a:dk2>
        <a:lt2>
          <a:srgbClr val="FFFF00"/>
        </a:lt2>
        <a:accent1>
          <a:srgbClr val="996633"/>
        </a:accent1>
        <a:accent2>
          <a:srgbClr val="CC6600"/>
        </a:accent2>
        <a:accent3>
          <a:srgbClr val="CAAAB8"/>
        </a:accent3>
        <a:accent4>
          <a:srgbClr val="DADADA"/>
        </a:accent4>
        <a:accent5>
          <a:srgbClr val="CAB8AD"/>
        </a:accent5>
        <a:accent6>
          <a:srgbClr val="B95C00"/>
        </a:accent6>
        <a:hlink>
          <a:srgbClr val="999933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1561</TotalTime>
  <Words>232</Words>
  <Application>Microsoft Office PowerPoint</Application>
  <PresentationFormat>On-screen Show (4:3)</PresentationFormat>
  <Paragraphs>35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Times New Roman</vt:lpstr>
      <vt:lpstr>Arial</vt:lpstr>
      <vt:lpstr>Wingdings</vt:lpstr>
      <vt:lpstr>Blue Diagonal</vt:lpstr>
      <vt:lpstr> Shifting Focus to Minister to Members</vt:lpstr>
      <vt:lpstr>The Challenge</vt:lpstr>
      <vt:lpstr>Starting Point</vt:lpstr>
      <vt:lpstr>The Most Effective Approach</vt:lpstr>
      <vt:lpstr>This strategy enables a church to minister to every member while reaching out to the unchurched.</vt:lpstr>
      <vt:lpstr>How To Make It Work</vt:lpstr>
      <vt:lpstr>Calculated Fellowship</vt:lpstr>
      <vt:lpstr>Contact Consistency</vt:lpstr>
      <vt:lpstr>Crisis Responsiveness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TURNING UP THE SUNDAY SCHOOL THERMOSTAT</dc:title>
  <dc:creator>Steve Parr</dc:creator>
  <cp:lastModifiedBy>Kris Hall</cp:lastModifiedBy>
  <cp:revision>35</cp:revision>
  <dcterms:modified xsi:type="dcterms:W3CDTF">2015-08-10T15:51:36Z</dcterms:modified>
</cp:coreProperties>
</file>