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5000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0" y="1752600"/>
            <a:ext cx="9142413" cy="1981200"/>
            <a:chOff x="0" y="1104"/>
            <a:chExt cx="5759" cy="1248"/>
          </a:xfrm>
        </p:grpSpPr>
        <p:pic>
          <p:nvPicPr>
            <p:cNvPr id="2050" name="Picture 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1104"/>
              <a:ext cx="5759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1" name="Arc 3"/>
            <p:cNvSpPr>
              <a:spLocks/>
            </p:cNvSpPr>
            <p:nvPr/>
          </p:nvSpPr>
          <p:spPr bwMode="auto">
            <a:xfrm>
              <a:off x="576" y="1444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0" y="2208"/>
              <a:ext cx="5759" cy="144"/>
              <a:chOff x="0" y="2208"/>
              <a:chExt cx="5759" cy="14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5759" cy="1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ltGray">
              <a:xfrm>
                <a:off x="4319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DC80E7-BB3D-49BC-855D-4180FE0B3B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F57F2-8D42-4BAB-8F41-1054898618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29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50FDC-EF00-47B6-9FEB-870D33571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0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C3D16-0CC1-46B0-8213-5D2396A41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8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8F949-DD81-4E86-91B7-C1A166A02C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47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25F1A-57ED-4825-BFB7-B9742FF6F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81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A592C-B12C-43BA-9C82-1A0B77ACF1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80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4862B-EE86-480F-8F19-4E3442224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81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EADCD-8B04-40E0-B4A9-952232078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86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434A4-FB6C-482C-8C37-DFFFFE7FF6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38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77745-DC8A-4F83-A322-7481891A8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12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5759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7" name="Arc 3"/>
            <p:cNvSpPr>
              <a:spLocks/>
            </p:cNvSpPr>
            <p:nvPr/>
          </p:nvSpPr>
          <p:spPr bwMode="auto">
            <a:xfrm>
              <a:off x="576" y="340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hidden">
            <a:xfrm>
              <a:off x="0" y="1104"/>
              <a:ext cx="5759" cy="32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0" y="1104"/>
              <a:ext cx="5759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4319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0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AD3629-E489-42B0-8EEF-915300822D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State of Sunday School: </a:t>
            </a:r>
            <a:br>
              <a:rPr lang="en-US" dirty="0" smtClean="0"/>
            </a:br>
            <a:r>
              <a:rPr lang="en-US" dirty="0" smtClean="0"/>
              <a:t>Past – Present -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Dr. Steve R. Parr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Notable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name is changing.</a:t>
            </a:r>
          </a:p>
          <a:p>
            <a:r>
              <a:rPr lang="en-US" sz="3600" dirty="0" smtClean="0"/>
              <a:t>Weekday small groups are becoming more common (but it is not growing total participation).</a:t>
            </a:r>
          </a:p>
          <a:p>
            <a:r>
              <a:rPr lang="en-US" sz="3600" dirty="0" smtClean="0"/>
              <a:t>Options for curriculum have expanded.</a:t>
            </a:r>
          </a:p>
          <a:p>
            <a:r>
              <a:rPr lang="en-US" sz="3600" dirty="0" smtClean="0"/>
              <a:t>Standardization is no longer present.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25738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Future Hold?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scorecard will change making “apples to apples” comparisons challenging.</a:t>
            </a:r>
          </a:p>
          <a:p>
            <a:r>
              <a:rPr lang="en-US" dirty="0" smtClean="0"/>
              <a:t>The total participation will be limited by the cultural trends apart from an awakening.</a:t>
            </a:r>
          </a:p>
          <a:p>
            <a:r>
              <a:rPr lang="en-US" dirty="0" smtClean="0"/>
              <a:t>Those who understand and apply the principles of growth will thrive.</a:t>
            </a:r>
          </a:p>
          <a:p>
            <a:r>
              <a:rPr lang="en-US" dirty="0" smtClean="0"/>
              <a:t>Those that move to multi-day groups will progress more than those that do not.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9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Keys to Your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Prayer. (God’s intervention)</a:t>
            </a:r>
          </a:p>
          <a:p>
            <a:r>
              <a:rPr lang="en-US" dirty="0" smtClean="0"/>
              <a:t>Build on Purpose. (Great Commission Focus)</a:t>
            </a:r>
          </a:p>
          <a:p>
            <a:r>
              <a:rPr lang="en-US" dirty="0" smtClean="0"/>
              <a:t>Build on Principles. (Learn and Apply</a:t>
            </a:r>
            <a:r>
              <a:rPr lang="en-US" dirty="0" smtClean="0"/>
              <a:t>)</a:t>
            </a:r>
          </a:p>
          <a:p>
            <a:r>
              <a:rPr lang="en-US" dirty="0" smtClean="0"/>
              <a:t>My book </a:t>
            </a:r>
            <a:r>
              <a:rPr lang="en-US" u="sng" dirty="0" smtClean="0"/>
              <a:t>Sunday School That Really Works</a:t>
            </a:r>
            <a:r>
              <a:rPr lang="en-US" dirty="0" smtClean="0"/>
              <a:t> drills down into these principles that are transferable to any circumstance.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5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State of Sunday School: </a:t>
            </a:r>
            <a:br>
              <a:rPr lang="en-US" dirty="0" smtClean="0"/>
            </a:br>
            <a:r>
              <a:rPr lang="en-US" dirty="0" smtClean="0"/>
              <a:t>Past – Present -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Dr. Steve R. Parr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Roots of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Luke 2:52</a:t>
            </a:r>
            <a:r>
              <a:rPr lang="en-US" dirty="0" smtClean="0"/>
              <a:t>  </a:t>
            </a:r>
            <a:r>
              <a:rPr lang="en-US" i="1" dirty="0" smtClean="0"/>
              <a:t>Introduction to a model of balanced faith development</a:t>
            </a:r>
          </a:p>
          <a:p>
            <a:r>
              <a:rPr lang="en-US" u="sng" dirty="0" smtClean="0"/>
              <a:t>Luke 4:16</a:t>
            </a:r>
            <a:r>
              <a:rPr lang="en-US" dirty="0" smtClean="0"/>
              <a:t>  </a:t>
            </a:r>
            <a:r>
              <a:rPr lang="en-US" i="1" dirty="0" smtClean="0"/>
              <a:t>Systematic intergenerational worship</a:t>
            </a:r>
          </a:p>
          <a:p>
            <a:r>
              <a:rPr lang="en-US" u="sng" dirty="0" smtClean="0"/>
              <a:t>Luke 5:16</a:t>
            </a:r>
            <a:r>
              <a:rPr lang="en-US" dirty="0" smtClean="0"/>
              <a:t>  Fr</a:t>
            </a:r>
            <a:r>
              <a:rPr lang="en-US" i="1" dirty="0" smtClean="0"/>
              <a:t>equent personal interaction with The Word</a:t>
            </a:r>
          </a:p>
          <a:p>
            <a:r>
              <a:rPr lang="en-US" u="sng" dirty="0" smtClean="0"/>
              <a:t>Luke 6:12-13</a:t>
            </a:r>
            <a:r>
              <a:rPr lang="en-US" dirty="0" smtClean="0"/>
              <a:t>  </a:t>
            </a:r>
            <a:r>
              <a:rPr lang="en-US" i="1" dirty="0" smtClean="0"/>
              <a:t>Affinity based community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62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Emergence </a:t>
            </a:r>
            <a:br>
              <a:rPr lang="en-US" dirty="0" smtClean="0"/>
            </a:br>
            <a:r>
              <a:rPr lang="en-US" dirty="0" smtClean="0"/>
              <a:t>of Sunday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started in 1780 in England.</a:t>
            </a:r>
          </a:p>
          <a:p>
            <a:r>
              <a:rPr lang="en-US" dirty="0" smtClean="0"/>
              <a:t>It was the vision of Robert Raikes.</a:t>
            </a:r>
          </a:p>
          <a:p>
            <a:r>
              <a:rPr lang="en-US" dirty="0" smtClean="0"/>
              <a:t>His motive was literacy education.</a:t>
            </a:r>
          </a:p>
          <a:p>
            <a:r>
              <a:rPr lang="en-US" dirty="0" smtClean="0"/>
              <a:t>God’s design was a strategy to make disciples.</a:t>
            </a:r>
          </a:p>
          <a:p>
            <a:r>
              <a:rPr lang="en-US" dirty="0" smtClean="0"/>
              <a:t>It quickly developed into affinity based Bible Study groups focused on introducing God’s word to the unchurched.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2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the Sunday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250,000 children enrolled in first five years.</a:t>
            </a:r>
          </a:p>
          <a:p>
            <a:r>
              <a:rPr lang="en-US" dirty="0" smtClean="0"/>
              <a:t>Weekly attendance grew to 400,000 within thirty years.</a:t>
            </a:r>
          </a:p>
          <a:p>
            <a:r>
              <a:rPr lang="en-US" dirty="0" smtClean="0"/>
              <a:t>Emerged in America in 1785.</a:t>
            </a:r>
          </a:p>
          <a:p>
            <a:r>
              <a:rPr lang="en-US" dirty="0" smtClean="0"/>
              <a:t>Adult involvement incorporated in the 1800’s.</a:t>
            </a:r>
          </a:p>
          <a:p>
            <a:r>
              <a:rPr lang="en-US" dirty="0" smtClean="0"/>
              <a:t>The cross-denominational strategy embraced with great fervor by Southern Baptists.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18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Pinnacle and The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Pinnacle was in 1954 with the “Million More in ’54’ Campaign.</a:t>
            </a:r>
          </a:p>
          <a:p>
            <a:r>
              <a:rPr lang="en-US" dirty="0" smtClean="0"/>
              <a:t>Beginning in the 1960’s, a philosophical shift begin to take hold.</a:t>
            </a:r>
          </a:p>
          <a:p>
            <a:r>
              <a:rPr lang="en-US" dirty="0" smtClean="0"/>
              <a:t>The shift from outreach to fellowship and later to Christian Education (Bible Study).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280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 in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churches have “thriving Sunday Schools” in all kinds of settings and situations proving that the strategy is still credible.</a:t>
            </a:r>
          </a:p>
          <a:p>
            <a:r>
              <a:rPr lang="en-US" dirty="0" smtClean="0"/>
              <a:t>Overall, an erosion is taking place.</a:t>
            </a:r>
          </a:p>
          <a:p>
            <a:r>
              <a:rPr lang="en-US" dirty="0" smtClean="0"/>
              <a:t>In </a:t>
            </a:r>
            <a:r>
              <a:rPr lang="en-US" u="sng" dirty="0" smtClean="0"/>
              <a:t>The Great Evangelical Recession</a:t>
            </a:r>
            <a:r>
              <a:rPr lang="en-US" dirty="0" smtClean="0"/>
              <a:t>, John Dickerson identifies the two key causes: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8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Causes of the 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“We’re losing our own kids.”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“We’re failing to generate significant converts in the midst of a rapid population boom.”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(I’ll add) The way most churches understand the purpose of Sunday School has changed to the detriment of potential growth.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3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Causes of the 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Sunday School?</a:t>
            </a:r>
          </a:p>
          <a:p>
            <a:r>
              <a:rPr lang="en-US" dirty="0" smtClean="0"/>
              <a:t>Most common answer: “To study the Bible.”</a:t>
            </a:r>
          </a:p>
          <a:p>
            <a:r>
              <a:rPr lang="en-US" dirty="0" smtClean="0"/>
              <a:t>How can that be detrimental?</a:t>
            </a:r>
          </a:p>
          <a:p>
            <a:r>
              <a:rPr lang="en-US" dirty="0" smtClean="0"/>
              <a:t>The purpose is rooted in Matthew 28:18-20.</a:t>
            </a:r>
          </a:p>
          <a:p>
            <a:r>
              <a:rPr lang="en-US" dirty="0" smtClean="0"/>
              <a:t>The purpose is to engage the congregation in fulfillment of the Great Commission.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663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Sunday School engage…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 smtClean="0"/>
              <a:t>If Great Commission Focused:</a:t>
            </a:r>
          </a:p>
          <a:p>
            <a:pPr marL="514350" indent="-514350">
              <a:buAutoNum type="arabicPeriod"/>
            </a:pPr>
            <a:r>
              <a:rPr lang="en-US" sz="5400" dirty="0" smtClean="0"/>
              <a:t>Lost will be reached.</a:t>
            </a:r>
          </a:p>
          <a:p>
            <a:pPr marL="514350" indent="-514350">
              <a:buAutoNum type="arabicPeriod"/>
            </a:pPr>
            <a:r>
              <a:rPr lang="en-US" sz="5400" dirty="0" smtClean="0"/>
              <a:t>Lives will be changed.</a:t>
            </a:r>
          </a:p>
          <a:p>
            <a:pPr marL="514350" indent="-514350">
              <a:buAutoNum type="arabicPeriod"/>
            </a:pPr>
            <a:r>
              <a:rPr lang="en-US" sz="5400" dirty="0" smtClean="0"/>
              <a:t>Leaders will be sent.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2941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nrise design template">
  <a:themeElements>
    <a:clrScheme name="Office Theme 1">
      <a:dk1>
        <a:srgbClr val="000066"/>
      </a:dk1>
      <a:lt1>
        <a:srgbClr val="EAEAEA"/>
      </a:lt1>
      <a:dk2>
        <a:srgbClr val="9999FF"/>
      </a:dk2>
      <a:lt2>
        <a:srgbClr val="330099"/>
      </a:lt2>
      <a:accent1>
        <a:srgbClr val="CC99FF"/>
      </a:accent1>
      <a:accent2>
        <a:srgbClr val="FCCEA7"/>
      </a:accent2>
      <a:accent3>
        <a:srgbClr val="CACAFF"/>
      </a:accent3>
      <a:accent4>
        <a:srgbClr val="C8C8C8"/>
      </a:accent4>
      <a:accent5>
        <a:srgbClr val="E2CAFF"/>
      </a:accent5>
      <a:accent6>
        <a:srgbClr val="E4BA97"/>
      </a:accent6>
      <a:hlink>
        <a:srgbClr val="6600CC"/>
      </a:hlink>
      <a:folHlink>
        <a:srgbClr val="FF9999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66"/>
        </a:dk1>
        <a:lt1>
          <a:srgbClr val="EAEAEA"/>
        </a:lt1>
        <a:dk2>
          <a:srgbClr val="9999FF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CACAFF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0099"/>
        </a:dk1>
        <a:lt1>
          <a:srgbClr val="ECF2F7"/>
        </a:lt1>
        <a:dk2>
          <a:srgbClr val="4D4D4D"/>
        </a:dk2>
        <a:lt2>
          <a:srgbClr val="A8ACC9"/>
        </a:lt2>
        <a:accent1>
          <a:srgbClr val="DBB5D9"/>
        </a:accent1>
        <a:accent2>
          <a:srgbClr val="FCCEA7"/>
        </a:accent2>
        <a:accent3>
          <a:srgbClr val="F4F7FA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0066"/>
        </a:dk1>
        <a:lt1>
          <a:srgbClr val="EAEAEA"/>
        </a:lt1>
        <a:dk2>
          <a:srgbClr val="FF99CC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FFCAE2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66"/>
        </a:dk1>
        <a:lt1>
          <a:srgbClr val="F1CCCC"/>
        </a:lt1>
        <a:dk2>
          <a:srgbClr val="330099"/>
        </a:dk2>
        <a:lt2>
          <a:srgbClr val="C27592"/>
        </a:lt2>
        <a:accent1>
          <a:srgbClr val="CC99FF"/>
        </a:accent1>
        <a:accent2>
          <a:srgbClr val="FCCEA7"/>
        </a:accent2>
        <a:accent3>
          <a:srgbClr val="F7E2E2"/>
        </a:accent3>
        <a:accent4>
          <a:srgbClr val="000056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0099"/>
        </a:dk1>
        <a:lt1>
          <a:srgbClr val="F5E4F0"/>
        </a:lt1>
        <a:dk2>
          <a:srgbClr val="4D4D4D"/>
        </a:dk2>
        <a:lt2>
          <a:srgbClr val="CE91A1"/>
        </a:lt2>
        <a:accent1>
          <a:srgbClr val="DBB5D9"/>
        </a:accent1>
        <a:accent2>
          <a:srgbClr val="FCCEA7"/>
        </a:accent2>
        <a:accent3>
          <a:srgbClr val="F9EFF6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Sunrise design template</Template>
  <TotalTime>60</TotalTime>
  <Words>525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Sunrise design template</vt:lpstr>
      <vt:lpstr>State of Sunday School:  Past – Present - Future</vt:lpstr>
      <vt:lpstr>The Roots of Groups</vt:lpstr>
      <vt:lpstr>The Emergence  of Sunday School</vt:lpstr>
      <vt:lpstr>The Rise of the Sunday School</vt:lpstr>
      <vt:lpstr>The Pinnacle and The Turn</vt:lpstr>
      <vt:lpstr>Current Trends in North America</vt:lpstr>
      <vt:lpstr>Key Causes of the Erosion</vt:lpstr>
      <vt:lpstr>Key Causes of the Erosion</vt:lpstr>
      <vt:lpstr>How can Sunday School engage…</vt:lpstr>
      <vt:lpstr>Other Notable Trends</vt:lpstr>
      <vt:lpstr>What Does The Future Hold?</vt:lpstr>
      <vt:lpstr>Three Keys to Your Future</vt:lpstr>
      <vt:lpstr>State of Sunday School:  Past – Present - Future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Sunday School:  Past – Present - Future</dc:title>
  <dc:creator>sparr</dc:creator>
  <cp:lastModifiedBy>sparr</cp:lastModifiedBy>
  <cp:revision>7</cp:revision>
  <cp:lastPrinted>1601-01-01T00:00:00Z</cp:lastPrinted>
  <dcterms:created xsi:type="dcterms:W3CDTF">2015-07-27T15:11:00Z</dcterms:created>
  <dcterms:modified xsi:type="dcterms:W3CDTF">2015-07-30T13:20:06Z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TC010690811033</vt:lpwstr>
  </property>
</Properties>
</file>