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2"/>
  </p:notesMasterIdLst>
  <p:sldIdLst>
    <p:sldId id="256" r:id="rId3"/>
    <p:sldId id="271" r:id="rId4"/>
    <p:sldId id="290" r:id="rId5"/>
    <p:sldId id="289" r:id="rId6"/>
    <p:sldId id="274" r:id="rId7"/>
    <p:sldId id="272" r:id="rId8"/>
    <p:sldId id="277" r:id="rId9"/>
    <p:sldId id="278" r:id="rId10"/>
    <p:sldId id="279" r:id="rId11"/>
    <p:sldId id="280" r:id="rId12"/>
    <p:sldId id="282" r:id="rId13"/>
    <p:sldId id="285" r:id="rId14"/>
    <p:sldId id="283" r:id="rId15"/>
    <p:sldId id="284" r:id="rId16"/>
    <p:sldId id="286" r:id="rId17"/>
    <p:sldId id="287" r:id="rId18"/>
    <p:sldId id="276" r:id="rId19"/>
    <p:sldId id="269" r:id="rId20"/>
    <p:sldId id="28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-1284" y="-258"/>
      </p:cViewPr>
      <p:guideLst>
        <p:guide orient="horz" pos="2160"/>
        <p:guide pos="2880"/>
        <p:guide pos="144"/>
        <p:guide pos="56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A3D3F-FA3A-43FB-819B-B918D157AE16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9F434-8BE4-4208-A27E-B9B0B17D6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69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Underwat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b="17288"/>
          <a:stretch/>
        </p:blipFill>
        <p:spPr>
          <a:xfrm>
            <a:off x="3628" y="0"/>
            <a:ext cx="9140372" cy="5040087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2000"/>
            <a:ext cx="86868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2787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3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69488"/>
            <a:ext cx="8686800" cy="4922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27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6348" y="79956"/>
            <a:ext cx="2057400" cy="5851525"/>
          </a:xfrm>
        </p:spPr>
        <p:txBody>
          <a:bodyPr vert="eaVert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79956"/>
            <a:ext cx="6465348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7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80246"/>
            <a:ext cx="868680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90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33942" b="17288"/>
          <a:stretch/>
        </p:blipFill>
        <p:spPr>
          <a:xfrm>
            <a:off x="3628" y="0"/>
            <a:ext cx="9140372" cy="2971800"/>
          </a:xfrm>
          <a:prstGeom prst="rect">
            <a:avLst/>
          </a:prstGeom>
          <a:effectLst>
            <a:reflection blurRad="6350" stA="50000" endPos="95000" dist="1016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24387"/>
            <a:ext cx="8686799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  <a:effectLst>
                  <a:reflection blurRad="6350" stA="250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124200"/>
            <a:ext cx="86867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1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0254" y="1371600"/>
            <a:ext cx="4255546" cy="49377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267200" cy="49377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75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74960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014722"/>
            <a:ext cx="4268788" cy="42976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4960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14722"/>
            <a:ext cx="4270375" cy="42976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344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25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6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684"/>
            <a:ext cx="3236913" cy="11620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4684"/>
            <a:ext cx="53403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216734"/>
            <a:ext cx="32369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7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16425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286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98316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7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media" Target="../media/media1.wm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ideo" Target="../media/media1.wm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Underwater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 rotWithShape="1">
          <a:blip r:embed="rId15">
            <a:lum bright="-10000" contrast="10000"/>
          </a:blip>
          <a:srcRect t="62763" b="17288"/>
          <a:stretch/>
        </p:blipFill>
        <p:spPr>
          <a:xfrm>
            <a:off x="3628" y="0"/>
            <a:ext cx="9140372" cy="1215573"/>
          </a:xfrm>
          <a:prstGeom prst="rect">
            <a:avLst/>
          </a:prstGeom>
          <a:effectLst>
            <a:reflection blurRad="6350" stA="25000" endPos="95000" dist="101600" dir="5400000" sy="-100000" algn="bl" rotWithShape="0"/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47172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69998"/>
            <a:ext cx="8686800" cy="493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6701E-279D-4010-B6E0-739AA257620B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8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parr.net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2000"/>
            <a:ext cx="8686800" cy="1676400"/>
          </a:xfrm>
        </p:spPr>
        <p:txBody>
          <a:bodyPr>
            <a:normAutofit/>
          </a:bodyPr>
          <a:lstStyle/>
          <a:p>
            <a:r>
              <a:rPr lang="en-US" dirty="0" smtClean="0"/>
              <a:t>TRANSCEDENCE: Ten Timeless Principles for Growing Groups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Things that matter, things that don’t, and how to move forward.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54102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Dr. Steve R. Parr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448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Transcendent Principle Four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b="1" dirty="0" smtClean="0"/>
              <a:t>Groups can </a:t>
            </a:r>
            <a:r>
              <a:rPr lang="en-US" sz="7200" b="1" dirty="0"/>
              <a:t>never reach more by ministering to fewer. </a:t>
            </a:r>
          </a:p>
        </p:txBody>
      </p:sp>
    </p:spTree>
    <p:extLst>
      <p:ext uri="{BB962C8B-B14F-4D97-AF65-F5344CB8AC3E}">
        <p14:creationId xmlns:p14="http://schemas.microsoft.com/office/powerpoint/2010/main" val="18848221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Transcendent Principle Five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b="1" dirty="0"/>
              <a:t>Growing leaders and growing the number of leaders will grow the groups. 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168981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Transcendent Principle Six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b="1" dirty="0" smtClean="0"/>
              <a:t>Every future leader needed currently attends an adult group.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45214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Transcendent Principle Seven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6600" b="1" dirty="0"/>
              <a:t>No church ever experienced sustained growth in groups without adding new groups.</a:t>
            </a:r>
          </a:p>
        </p:txBody>
      </p:sp>
    </p:spTree>
    <p:extLst>
      <p:ext uri="{BB962C8B-B14F-4D97-AF65-F5344CB8AC3E}">
        <p14:creationId xmlns:p14="http://schemas.microsoft.com/office/powerpoint/2010/main" val="373830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Transcendent Principle 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6600" b="1" dirty="0"/>
              <a:t>The greatest determining factor in attendance next week correlates to the number of </a:t>
            </a:r>
            <a:r>
              <a:rPr lang="en-US" sz="6600" b="1" dirty="0" smtClean="0"/>
              <a:t>personal ministry connections made </a:t>
            </a:r>
            <a:r>
              <a:rPr lang="en-US" sz="6600" b="1" dirty="0"/>
              <a:t>by members of the groups.</a:t>
            </a:r>
          </a:p>
        </p:txBody>
      </p:sp>
    </p:spTree>
    <p:extLst>
      <p:ext uri="{BB962C8B-B14F-4D97-AF65-F5344CB8AC3E}">
        <p14:creationId xmlns:p14="http://schemas.microsoft.com/office/powerpoint/2010/main" val="6421443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Transcendent Principle Nine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/>
              <a:t>Groups that fellowship and minister together more frequently are much more likely to grow.</a:t>
            </a:r>
          </a:p>
        </p:txBody>
      </p:sp>
    </p:spTree>
    <p:extLst>
      <p:ext uri="{BB962C8B-B14F-4D97-AF65-F5344CB8AC3E}">
        <p14:creationId xmlns:p14="http://schemas.microsoft.com/office/powerpoint/2010/main" val="414144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Transcendent Principle 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/>
              <a:t>Groups that are not purposeful about outreach </a:t>
            </a:r>
            <a:r>
              <a:rPr lang="en-US" sz="6000" b="1" dirty="0" smtClean="0"/>
              <a:t>are as </a:t>
            </a:r>
            <a:r>
              <a:rPr lang="en-US" sz="6000" b="1" dirty="0"/>
              <a:t>effective </a:t>
            </a:r>
            <a:r>
              <a:rPr lang="en-US" sz="6000" b="1" dirty="0" smtClean="0"/>
              <a:t>as cruise lines </a:t>
            </a:r>
            <a:r>
              <a:rPr lang="en-US" sz="6000" b="1" dirty="0"/>
              <a:t>who </a:t>
            </a:r>
            <a:r>
              <a:rPr lang="en-US" sz="6000" b="1" dirty="0" smtClean="0"/>
              <a:t>do </a:t>
            </a:r>
            <a:r>
              <a:rPr lang="en-US" sz="6000" b="1" dirty="0"/>
              <a:t>not seek out customers.</a:t>
            </a:r>
          </a:p>
        </p:txBody>
      </p:sp>
    </p:spTree>
    <p:extLst>
      <p:ext uri="{BB962C8B-B14F-4D97-AF65-F5344CB8AC3E}">
        <p14:creationId xmlns:p14="http://schemas.microsoft.com/office/powerpoint/2010/main" val="35392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76400"/>
            <a:ext cx="7424737" cy="4859614"/>
          </a:xfrm>
        </p:spPr>
      </p:pic>
    </p:spTree>
    <p:extLst>
      <p:ext uri="{BB962C8B-B14F-4D97-AF65-F5344CB8AC3E}">
        <p14:creationId xmlns:p14="http://schemas.microsoft.com/office/powerpoint/2010/main" val="338854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Follow me on twitter @</a:t>
            </a:r>
            <a:r>
              <a:rPr lang="en-US" dirty="0" err="1" smtClean="0"/>
              <a:t>steverparr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See my resources at </a:t>
            </a:r>
            <a:r>
              <a:rPr lang="en-US" dirty="0" smtClean="0">
                <a:hlinkClick r:id="rId2"/>
              </a:rPr>
              <a:t>www.steveparr.net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Email is sparr@gabaptist.org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60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2000"/>
            <a:ext cx="8686800" cy="1676400"/>
          </a:xfrm>
        </p:spPr>
        <p:txBody>
          <a:bodyPr>
            <a:normAutofit/>
          </a:bodyPr>
          <a:lstStyle/>
          <a:p>
            <a:r>
              <a:rPr lang="en-US" dirty="0" smtClean="0"/>
              <a:t>TRANSCEDENCE: Ten Timeless Principles for Growing Groups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Things that matter, things that don’t, and how to move forward.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54102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Dr. Steve R. Parr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61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Struggle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000" dirty="0" smtClean="0"/>
              <a:t>The </a:t>
            </a:r>
            <a:r>
              <a:rPr lang="en-US" sz="4000" b="1" dirty="0" smtClean="0"/>
              <a:t>reality</a:t>
            </a:r>
            <a:r>
              <a:rPr lang="en-US" sz="4000" dirty="0" smtClean="0"/>
              <a:t> of erosion in North American Christianity.</a:t>
            </a:r>
          </a:p>
          <a:p>
            <a:r>
              <a:rPr lang="en-US" sz="4000" dirty="0" smtClean="0"/>
              <a:t>The </a:t>
            </a:r>
            <a:r>
              <a:rPr lang="en-US" sz="4000" b="1" dirty="0" smtClean="0"/>
              <a:t>encouragement</a:t>
            </a:r>
            <a:r>
              <a:rPr lang="en-US" sz="4000" dirty="0" smtClean="0"/>
              <a:t> that many churches are progressing.</a:t>
            </a:r>
          </a:p>
          <a:p>
            <a:r>
              <a:rPr lang="en-US" sz="4000" dirty="0" smtClean="0"/>
              <a:t>The </a:t>
            </a:r>
            <a:r>
              <a:rPr lang="en-US" sz="4000" b="1" dirty="0" smtClean="0"/>
              <a:t>necessity</a:t>
            </a:r>
            <a:r>
              <a:rPr lang="en-US" sz="4000" dirty="0" smtClean="0"/>
              <a:t> of leadership growth in a shifting landscape.</a:t>
            </a:r>
          </a:p>
          <a:p>
            <a:r>
              <a:rPr lang="en-US" sz="4000" dirty="0" smtClean="0"/>
              <a:t>It is not the congregations that struggle that are going to die. It is the ones that don’t struggle.</a:t>
            </a:r>
            <a:endParaRPr lang="en-US" sz="4000" dirty="0" smtClean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21011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They Stay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Study of 1400 Young Adults Who Grew Up in Church….and Stayed.</a:t>
            </a:r>
          </a:p>
          <a:p>
            <a:r>
              <a:rPr lang="en-US" sz="4000" dirty="0" smtClean="0"/>
              <a:t>They possess a high view of scripture.</a:t>
            </a:r>
          </a:p>
          <a:p>
            <a:r>
              <a:rPr lang="en-US" sz="4000" dirty="0" smtClean="0"/>
              <a:t>They loved their pastor when they were growing up.</a:t>
            </a:r>
          </a:p>
          <a:p>
            <a:r>
              <a:rPr lang="en-US" sz="4000" dirty="0" smtClean="0"/>
              <a:t>Their mom and dad served in the church when they were growing up.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3310673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Most Common Mistake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The assumption that groups will function properly on auto-pilot…</a:t>
            </a:r>
            <a:endParaRPr lang="en-US" sz="5400" dirty="0"/>
          </a:p>
        </p:txBody>
      </p:sp>
      <p:pic>
        <p:nvPicPr>
          <p:cNvPr id="1027" name="Picture 3" descr="C:\Users\sparr.GBMMC\AppData\Local\Microsoft\Windows\Temporary Internet Files\Content.IE5\HDAMF42H\MP90042801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054580"/>
            <a:ext cx="3405039" cy="334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52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Simplest Metric for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How do the number of groups that you have compare to the number of baptisms?</a:t>
            </a:r>
            <a:endParaRPr lang="en-US" sz="5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286" y="3810000"/>
            <a:ext cx="3800475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394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Things That Matter Less Than You Think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4400" dirty="0" smtClean="0"/>
              <a:t>What you call it.</a:t>
            </a:r>
          </a:p>
          <a:p>
            <a:pPr marL="514350" indent="-514350">
              <a:buAutoNum type="arabicPeriod"/>
            </a:pPr>
            <a:r>
              <a:rPr lang="en-US" sz="4400" dirty="0" smtClean="0"/>
              <a:t>When the groups meet.</a:t>
            </a:r>
          </a:p>
          <a:p>
            <a:pPr marL="514350" indent="-514350">
              <a:buAutoNum type="arabicPeriod"/>
            </a:pPr>
            <a:r>
              <a:rPr lang="en-US" sz="4400" dirty="0" smtClean="0"/>
              <a:t>Whether the pastor leads a group.</a:t>
            </a:r>
          </a:p>
          <a:p>
            <a:pPr marL="514350" indent="-514350">
              <a:buAutoNum type="arabicPeriod"/>
            </a:pPr>
            <a:r>
              <a:rPr lang="en-US" sz="4400" dirty="0" smtClean="0"/>
              <a:t>The specific line of curriculum.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967612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Transcendent Principle 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 smtClean="0"/>
              <a:t>Terminology </a:t>
            </a:r>
            <a:r>
              <a:rPr lang="en-US" sz="5400" b="1" dirty="0"/>
              <a:t>for leading groups is shifting but principles that lead to </a:t>
            </a:r>
            <a:r>
              <a:rPr lang="en-US" sz="5400" b="1" dirty="0" smtClean="0"/>
              <a:t>vitality </a:t>
            </a:r>
            <a:r>
              <a:rPr lang="en-US" sz="5400" b="1" dirty="0"/>
              <a:t>have not changed.</a:t>
            </a:r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3345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Transcendent Principle Two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/>
              <a:t>Whatever the leaders elevate is that to which the followers gravitate.</a:t>
            </a:r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549141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Transcendent Principle Three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/>
              <a:t>A Bible Study Group leader left on his/her own will focus on “teaching” and will rarely if ever grow a </a:t>
            </a:r>
            <a:r>
              <a:rPr lang="en-US" sz="6000" b="1" dirty="0" smtClean="0"/>
              <a:t>group</a:t>
            </a:r>
            <a:r>
              <a:rPr lang="en-US" sz="6000" b="1" dirty="0"/>
              <a:t>.</a:t>
            </a:r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4621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PresentationPro_WaterWavesVideo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D310BA1-D636-4FA6-8511-A91491A648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PresentationPro_WaterWavesVideo</Template>
  <TotalTime>371</TotalTime>
  <Words>420</Words>
  <Application>Microsoft Office PowerPoint</Application>
  <PresentationFormat>On-screen Show (4:3)</PresentationFormat>
  <Paragraphs>50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PresentationPro_WaterWavesVideo</vt:lpstr>
      <vt:lpstr>TRANSCEDENCE: Ten Timeless Principles for Growing Groups</vt:lpstr>
      <vt:lpstr>The Struggle</vt:lpstr>
      <vt:lpstr>Why They Stay</vt:lpstr>
      <vt:lpstr>The Most Common Mistake</vt:lpstr>
      <vt:lpstr>The Simplest Metric for Evaluation</vt:lpstr>
      <vt:lpstr>Things That Matter Less Than You Think</vt:lpstr>
      <vt:lpstr>Transcendent Principle One</vt:lpstr>
      <vt:lpstr>Transcendent Principle Two</vt:lpstr>
      <vt:lpstr>Transcendent Principle Three</vt:lpstr>
      <vt:lpstr>Transcendent Principle Four</vt:lpstr>
      <vt:lpstr>Transcendent Principle Five</vt:lpstr>
      <vt:lpstr>Transcendent Principle Six</vt:lpstr>
      <vt:lpstr>Transcendent Principle Seven</vt:lpstr>
      <vt:lpstr>Transcendent Principle Eight</vt:lpstr>
      <vt:lpstr>Transcendent Principle Nine</vt:lpstr>
      <vt:lpstr>Transcendent Principle Ten</vt:lpstr>
      <vt:lpstr>PowerPoint Presentation</vt:lpstr>
      <vt:lpstr>PowerPoint Presentation</vt:lpstr>
      <vt:lpstr>TRANSCEDENCE: Ten Timeless Principles for Growing Groups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 Forwarding Your Leadership</dc:title>
  <dc:creator>sparr</dc:creator>
  <dc:description>2010 animated water waves powerpoint template from presentationpro.com</dc:description>
  <cp:lastModifiedBy>sparr</cp:lastModifiedBy>
  <cp:revision>20</cp:revision>
  <dcterms:created xsi:type="dcterms:W3CDTF">2014-01-21T13:53:59Z</dcterms:created>
  <dcterms:modified xsi:type="dcterms:W3CDTF">2014-12-08T13:53:35Z</dcterms:modified>
  <cp:category>2010 nature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TC018813449991</vt:lpwstr>
  </property>
</Properties>
</file>