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42918" autoAdjust="0"/>
  </p:normalViewPr>
  <p:slideViewPr>
    <p:cSldViewPr snapToGrid="0">
      <p:cViewPr>
        <p:scale>
          <a:sx n="88" d="100"/>
          <a:sy n="88" d="100"/>
        </p:scale>
        <p:origin x="-486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667B2-4638-4022-A24C-2AFD57DA0A3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67F39-7F7F-4E59-A11B-6250176BF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1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Time for Action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(Intermediate)</a:t>
            </a:r>
            <a:endParaRPr lang="en-US" sz="1200" b="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 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video effects on this slide, do the following:</a:t>
            </a: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New Slide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With Caption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slide, click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Movie Icon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 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text effects on this slide, do the following:</a:t>
            </a: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Caption Text Box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, type,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“Time for</a:t>
            </a:r>
            <a:r>
              <a:rPr lang="en-US" sz="1200" baseline="0" dirty="0" smtClean="0">
                <a:effectLst/>
                <a:latin typeface="Segoe UI"/>
                <a:ea typeface="Calibri"/>
                <a:cs typeface="Times New Roman"/>
              </a:rPr>
              <a:t> Action.”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 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Master Layout text effects on this slide, do the following:</a:t>
            </a: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View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Master Views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 Master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 Master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Edit Master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Layout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inserted slide, select the preset text box at top.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at the bottom right launching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on Slide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Horizontal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.5”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and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Vertical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5.6”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text box,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tab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Font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Calibri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from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Font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list, then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36 </a:t>
            </a:r>
            <a:r>
              <a:rPr lang="en-US" sz="1200" b="1" dirty="0" err="1" smtClean="0">
                <a:effectLst/>
                <a:latin typeface="Segoe UI"/>
                <a:ea typeface="Calibri"/>
                <a:cs typeface="Times New Roman"/>
              </a:rPr>
              <a:t>pt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from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Font 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list, and then click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Bold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icon.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 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Master Layout video effects on this slide, do the following:</a:t>
            </a: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View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Master Views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 Master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 Master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Master layout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Placeholder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then on the side, drag to draw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launching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1200" dirty="0" smtClean="0">
                <a:effectLst/>
                <a:latin typeface="Segoe UI"/>
                <a:ea typeface="Times New Roman"/>
              </a:rPr>
              <a:t>In the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Format Shape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dialog box, select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Size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in the left pane, under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Size and Rotate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in the right pane set the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Height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to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5”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and the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Width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to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6.67”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.</a:t>
            </a:r>
            <a:endParaRPr lang="en-US" dirty="0" smtClean="0">
              <a:effectLst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Segoe UI"/>
              </a:rPr>
              <a:t>Also in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the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Format Shape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dialog box, select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Position 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in the left pane, under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Position on Slide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in the right pane set the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Vertical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to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0.55”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.</a:t>
            </a:r>
            <a:endParaRPr lang="en-US" dirty="0" smtClean="0">
              <a:effectLst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Segoe UI"/>
              </a:rPr>
              <a:t> Also in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the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Format Shape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dialog box, select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Line Color 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in the left pane, under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Line Color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in the right pane select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Solid Line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, and then click the arrow to the right of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Color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and under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Theme Colors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select,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Black, Text 1, Lighter 25%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(fourth row, second option from left).</a:t>
            </a:r>
            <a:endParaRPr lang="en-US" dirty="0" smtClean="0">
              <a:effectLst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Segoe UI"/>
                <a:ea typeface="Times New Roman"/>
              </a:rPr>
              <a:t>Also in the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Format Shape</a:t>
            </a:r>
            <a:r>
              <a:rPr lang="en-US" dirty="0" smtClean="0">
                <a:effectLst/>
                <a:latin typeface="Segoe UI"/>
                <a:ea typeface="Times New Roman"/>
              </a:rPr>
              <a:t> dialog box, select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Line Style </a:t>
            </a:r>
            <a:r>
              <a:rPr lang="en-US" dirty="0" smtClean="0">
                <a:effectLst/>
                <a:latin typeface="Segoe UI"/>
                <a:ea typeface="Times New Roman"/>
              </a:rPr>
              <a:t>in the left pane, under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Line Style</a:t>
            </a:r>
            <a:r>
              <a:rPr lang="en-US" dirty="0" smtClean="0">
                <a:effectLst/>
                <a:latin typeface="Segoe UI"/>
                <a:ea typeface="Times New Roman"/>
              </a:rPr>
              <a:t> in the right pane set the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Width</a:t>
            </a:r>
            <a:r>
              <a:rPr lang="en-US" dirty="0" smtClean="0">
                <a:effectLst/>
                <a:latin typeface="Segoe UI"/>
                <a:ea typeface="Times New Roman"/>
              </a:rPr>
              <a:t> to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15 pt</a:t>
            </a:r>
            <a:r>
              <a:rPr lang="en-US" dirty="0" smtClean="0">
                <a:effectLst/>
                <a:latin typeface="Segoe UI"/>
                <a:ea typeface="Times New Roman"/>
              </a:rPr>
              <a:t>.</a:t>
            </a:r>
            <a:endParaRPr lang="en-US" dirty="0" smtClean="0">
              <a:effectLst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Segoe UI"/>
                <a:ea typeface="Times New Roman"/>
              </a:rPr>
              <a:t>Also in the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Format Shape</a:t>
            </a:r>
            <a:r>
              <a:rPr lang="en-US" dirty="0" smtClean="0">
                <a:effectLst/>
                <a:latin typeface="Segoe UI"/>
                <a:ea typeface="Times New Roman"/>
              </a:rPr>
              <a:t> dialog box, select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Shadow </a:t>
            </a:r>
            <a:r>
              <a:rPr lang="en-US" dirty="0" smtClean="0">
                <a:effectLst/>
                <a:latin typeface="Segoe UI"/>
                <a:ea typeface="Times New Roman"/>
              </a:rPr>
              <a:t>in the left pane, under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Shadow</a:t>
            </a:r>
            <a:r>
              <a:rPr lang="en-US" dirty="0" smtClean="0">
                <a:effectLst/>
                <a:latin typeface="Segoe UI"/>
                <a:ea typeface="Times New Roman"/>
              </a:rPr>
              <a:t> in the right pane 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click the arrow to the right of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Color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and under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Theme Colors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select,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Black, Text 1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(first row, second option from left), and then do the following:</a:t>
            </a:r>
            <a:endParaRPr lang="en-US" dirty="0" smtClean="0">
              <a:effectLst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Transparency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60%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100%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Blur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21 pt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Angle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40 degrees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Distance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19 pt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3-D 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Bevel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right pane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Top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Bevel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Relaxed Inset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(first row, second option from left),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Top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6 pt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Top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Height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16.5 pt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 frame,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point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800100" marR="0" lvl="1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Center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 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Master Layout background effects on this slide, do the following:</a:t>
            </a: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View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Master Views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 Master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Master Slide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(on top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Master Layouts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).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 Master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Background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at the bottom right corner launching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Background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Background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Fill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Fill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right pane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Gradient fill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Angle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90 degrees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until eight stops appear on the slider. Customize the gradient stops as follows: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White, Background 1, Darker 25%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(Fourth row, first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11%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Black Text 1, Lighter 35%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(third row, second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third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22%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Colors,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Black Text 1, Lighter 35%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(third row, second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fourth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63%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White, Background 1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fifth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81%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White, Background 1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sixth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89%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Colors,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Black Text 1, Lighter 35%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(third row, second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seventh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92%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Black Text 1, Lighter 15%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(fifth row, second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eighth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White, Background 1, Darker 5%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(second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On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Slide Master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Close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Close Master Views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685800" lvl="1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7F39-7F7F-4E59-A11B-6250176BF4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3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Time for Action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(Intermediate)</a:t>
            </a:r>
            <a:endParaRPr lang="en-US" sz="1200" b="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 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video effects on this slide, do the following:</a:t>
            </a: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New Slide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Video With Caption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slide, click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Movie Icon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to launch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Play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Animations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Timing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Start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With Previous.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 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text effects on this slide, do the following:</a:t>
            </a: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Caption Text Box</a:t>
            </a:r>
            <a:r>
              <a:rPr lang="en-US" sz="1200" b="0" dirty="0" smtClean="0">
                <a:effectLst/>
                <a:latin typeface="Segoe UI"/>
                <a:ea typeface="Calibri"/>
                <a:cs typeface="Times New Roman"/>
              </a:rPr>
              <a:t>, type,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“Time for</a:t>
            </a:r>
            <a:r>
              <a:rPr lang="en-US" sz="1200" baseline="0" dirty="0" smtClean="0">
                <a:effectLst/>
                <a:latin typeface="Segoe UI"/>
                <a:ea typeface="Calibri"/>
                <a:cs typeface="Times New Roman"/>
              </a:rPr>
              <a:t> Action.”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 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Master Layout text effects on this slide, do the following:</a:t>
            </a: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View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Master Views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 Master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 Master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Edit Master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Layout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inserted slide, select the preset text box at top.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at the bottom right launching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on Slide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in the right pane set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Horizontal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.5”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and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Vertical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5.6”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text box,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tab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Font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Calibri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from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Font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list, then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36 </a:t>
            </a:r>
            <a:r>
              <a:rPr lang="en-US" sz="1200" b="1" dirty="0" err="1" smtClean="0">
                <a:effectLst/>
                <a:latin typeface="Segoe UI"/>
                <a:ea typeface="Calibri"/>
                <a:cs typeface="Times New Roman"/>
              </a:rPr>
              <a:t>pt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from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Font 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list, and then click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Bold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icon.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 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Master Layout video effects on this slide, do the following:</a:t>
            </a: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View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Master Views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 Master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 Master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Master layout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Insert Placeholder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Media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then on the side, drag to draw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 Tools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launching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Shape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1200" dirty="0" smtClean="0">
                <a:effectLst/>
                <a:latin typeface="Segoe UI"/>
                <a:ea typeface="Times New Roman"/>
              </a:rPr>
              <a:t>In the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Format Shape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dialog box, select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Size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in the left pane, under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Size and Rotate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in the right pane set the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Height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to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5”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and the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Width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to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6.67”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.</a:t>
            </a:r>
            <a:endParaRPr lang="en-US" dirty="0" smtClean="0">
              <a:effectLst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Segoe UI"/>
              </a:rPr>
              <a:t>Also in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the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Format Shape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dialog box, select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Position 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in the left pane, under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Position on Slide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in the right pane set the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Vertical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to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0.55”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.</a:t>
            </a:r>
            <a:endParaRPr lang="en-US" dirty="0" smtClean="0">
              <a:effectLst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Segoe UI"/>
              </a:rPr>
              <a:t> Also in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the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Format Shape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dialog box, select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Line Color 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in the left pane, under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Line Color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in the right pane select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Solid Line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, and then click the arrow to the right of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Color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and under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Theme Colors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select,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Black, Text 1, Lighter 25%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(fourth row, second option from left).</a:t>
            </a:r>
            <a:endParaRPr lang="en-US" dirty="0" smtClean="0">
              <a:effectLst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Segoe UI"/>
                <a:ea typeface="Times New Roman"/>
              </a:rPr>
              <a:t>Also in the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Format Shape</a:t>
            </a:r>
            <a:r>
              <a:rPr lang="en-US" dirty="0" smtClean="0">
                <a:effectLst/>
                <a:latin typeface="Segoe UI"/>
                <a:ea typeface="Times New Roman"/>
              </a:rPr>
              <a:t> dialog box, select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Line Style </a:t>
            </a:r>
            <a:r>
              <a:rPr lang="en-US" dirty="0" smtClean="0">
                <a:effectLst/>
                <a:latin typeface="Segoe UI"/>
                <a:ea typeface="Times New Roman"/>
              </a:rPr>
              <a:t>in the left pane, under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Line Style</a:t>
            </a:r>
            <a:r>
              <a:rPr lang="en-US" dirty="0" smtClean="0">
                <a:effectLst/>
                <a:latin typeface="Segoe UI"/>
                <a:ea typeface="Times New Roman"/>
              </a:rPr>
              <a:t> in the right pane set the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Width</a:t>
            </a:r>
            <a:r>
              <a:rPr lang="en-US" dirty="0" smtClean="0">
                <a:effectLst/>
                <a:latin typeface="Segoe UI"/>
                <a:ea typeface="Times New Roman"/>
              </a:rPr>
              <a:t> to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15 pt</a:t>
            </a:r>
            <a:r>
              <a:rPr lang="en-US" dirty="0" smtClean="0">
                <a:effectLst/>
                <a:latin typeface="Segoe UI"/>
                <a:ea typeface="Times New Roman"/>
              </a:rPr>
              <a:t>.</a:t>
            </a:r>
            <a:endParaRPr lang="en-US" dirty="0" smtClean="0">
              <a:effectLst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Segoe UI"/>
                <a:ea typeface="Times New Roman"/>
              </a:rPr>
              <a:t>Also in the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Format Shape</a:t>
            </a:r>
            <a:r>
              <a:rPr lang="en-US" dirty="0" smtClean="0">
                <a:effectLst/>
                <a:latin typeface="Segoe UI"/>
                <a:ea typeface="Times New Roman"/>
              </a:rPr>
              <a:t> dialog box, select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Shadow </a:t>
            </a:r>
            <a:r>
              <a:rPr lang="en-US" dirty="0" smtClean="0">
                <a:effectLst/>
                <a:latin typeface="Segoe UI"/>
                <a:ea typeface="Times New Roman"/>
              </a:rPr>
              <a:t>in the left pane, under </a:t>
            </a:r>
            <a:r>
              <a:rPr lang="en-US" b="1" dirty="0" smtClean="0">
                <a:effectLst/>
                <a:latin typeface="Segoe UI"/>
                <a:ea typeface="Times New Roman"/>
              </a:rPr>
              <a:t>Shadow</a:t>
            </a:r>
            <a:r>
              <a:rPr lang="en-US" dirty="0" smtClean="0">
                <a:effectLst/>
                <a:latin typeface="Segoe UI"/>
                <a:ea typeface="Times New Roman"/>
              </a:rPr>
              <a:t> in the right pane 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click the arrow to the right of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Color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and under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Theme Colors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select, </a:t>
            </a:r>
            <a:r>
              <a:rPr lang="en-US" b="1" kern="1200" dirty="0" smtClean="0">
                <a:effectLst/>
                <a:latin typeface="Segoe UI"/>
                <a:ea typeface="Times New Roman"/>
              </a:rPr>
              <a:t>Black, Text 1</a:t>
            </a:r>
            <a:r>
              <a:rPr lang="en-US" kern="1200" dirty="0" smtClean="0">
                <a:effectLst/>
                <a:latin typeface="Segoe UI"/>
                <a:ea typeface="Times New Roman"/>
              </a:rPr>
              <a:t> (first row, second option from left), and then do the following:</a:t>
            </a:r>
            <a:endParaRPr lang="en-US" dirty="0" smtClean="0">
              <a:effectLst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Transparency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60%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Size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100%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Blur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21 pt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Angle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40 degrees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Distance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19 pt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Also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3-D Format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Bevel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right pane click the arrow 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Top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and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Bevel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Relaxed Inset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(first row, second option from left),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Top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Width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6 pt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the right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Top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Height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16.5 pt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Close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Video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video frame,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Home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Drawing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Arrange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point to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800100" marR="0" lvl="1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Click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Align Center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 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To reproduce the Master Layout background effects on this slide, do the following:</a:t>
            </a: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View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Master Views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 Master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Select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Master Slide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(on top of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Master Layouts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). On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Slide Master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tab,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Background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group, click the arrow at the bottom right corner launching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Background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Format Background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dialog box,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Fill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Fill 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in the right pane select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Gradient fill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in the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Angle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box, enter </a:t>
            </a:r>
            <a:r>
              <a:rPr lang="en-US" sz="1200" b="1" dirty="0" smtClean="0">
                <a:effectLst/>
                <a:latin typeface="Segoe UI"/>
                <a:ea typeface="Calibri"/>
                <a:cs typeface="Times New Roman"/>
              </a:rPr>
              <a:t>90 degrees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, and then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or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until eight stops appear on the slider. Customize the gradient stops as follows: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0%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White, Background 1, Darker 25%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(Fourth row, first option from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11%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Black Text 1, Lighter 35%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(third row, second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third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22%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Colors,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Black Text 1, Lighter 35%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(third row, second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fourth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63%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White, Background 1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fifth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81%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White, Background 1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sixth stop on the slider, and then do the following: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89%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Colors,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Black Text 1, Lighter 35%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(third row, second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seventh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92%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Black Text 1, Lighter 15%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(fifth row, second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the eighth stop on the list, and then do the following: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100%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Color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select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White, Background 1, Darker 5% 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(second row, first option from the left).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On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Slide Master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Close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sz="1200" b="1" kern="1200" dirty="0" smtClean="0">
                <a:effectLst/>
                <a:latin typeface="Segoe UI"/>
                <a:ea typeface="Times New Roman"/>
                <a:cs typeface="Times New Roman"/>
              </a:rPr>
              <a:t>Close Master Views</a:t>
            </a:r>
            <a:r>
              <a:rPr lang="en-US" sz="1200" kern="1200" dirty="0" smtClean="0">
                <a:effectLst/>
                <a:latin typeface="Segoe UI"/>
                <a:ea typeface="Times New Roman"/>
                <a:cs typeface="Times New Roman"/>
              </a:rPr>
              <a:t>.</a:t>
            </a:r>
            <a:r>
              <a:rPr lang="en-US" sz="1200" dirty="0" smtClean="0">
                <a:effectLst/>
                <a:latin typeface="Segoe UI"/>
                <a:ea typeface="Calibri"/>
                <a:cs typeface="Times New Roman"/>
              </a:rPr>
              <a:t> 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685800" lvl="1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7F39-7F7F-4E59-A11B-6250176BF4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3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7034" y="5119777"/>
            <a:ext cx="8609162" cy="566738"/>
          </a:xfrm>
        </p:spPr>
        <p:txBody>
          <a:bodyPr anchor="ctr">
            <a:no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Add caption here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1A59-24C8-4A28-BDC8-3B4A73A8CD0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546B-5BC0-47DA-A86A-9326C5B162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1539875" y="370577"/>
            <a:ext cx="6064250" cy="4416425"/>
          </a:xfrm>
          <a:ln w="190500" cmpd="sng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266700" dist="2413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h="209550" prst="relaxedInset"/>
          </a:sp3d>
        </p:spPr>
        <p:txBody>
          <a:bodyPr/>
          <a:lstStyle>
            <a:lvl1pPr marL="0" indent="0" algn="ctr">
              <a:buNone/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Insert Movie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9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1A59-24C8-4A28-BDC8-3B4A73A8CD0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546B-5BC0-47DA-A86A-9326C5B16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2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1A59-24C8-4A28-BDC8-3B4A73A8CD0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546B-5BC0-47DA-A86A-9326C5B16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1A59-24C8-4A28-BDC8-3B4A73A8CD0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546B-5BC0-47DA-A86A-9326C5B16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2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1A59-24C8-4A28-BDC8-3B4A73A8CD0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546B-5BC0-47DA-A86A-9326C5B16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7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1A59-24C8-4A28-BDC8-3B4A73A8CD0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546B-5BC0-47DA-A86A-9326C5B16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8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1A59-24C8-4A28-BDC8-3B4A73A8CD0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546B-5BC0-47DA-A86A-9326C5B16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1A59-24C8-4A28-BDC8-3B4A73A8CD0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546B-5BC0-47DA-A86A-9326C5B16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2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1A59-24C8-4A28-BDC8-3B4A73A8CD0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546B-5BC0-47DA-A86A-9326C5B16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1A59-24C8-4A28-BDC8-3B4A73A8CD0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546B-5BC0-47DA-A86A-9326C5B16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7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1A59-24C8-4A28-BDC8-3B4A73A8CD0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546B-5BC0-47DA-A86A-9326C5B16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4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1A59-24C8-4A28-BDC8-3B4A73A8CD06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546B-5BC0-47DA-A86A-9326C5B16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81000">
              <a:schemeClr val="bg1"/>
            </a:gs>
            <a:gs pos="63000">
              <a:srgbClr val="FFFFFF"/>
            </a:gs>
            <a:gs pos="89000">
              <a:srgbClr val="B2B2B2"/>
            </a:gs>
            <a:gs pos="92000">
              <a:srgbClr val="292929"/>
            </a:gs>
            <a:gs pos="95000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90581"/>
            <a:ext cx="2133600" cy="27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2F11A59-24C8-4A28-BDC8-3B4A73A8CD06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0581"/>
            <a:ext cx="2895600" cy="27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90581"/>
            <a:ext cx="2133600" cy="27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E6546B-5BC0-47DA-A86A-9326C5B16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34" y="4680856"/>
            <a:ext cx="8609162" cy="1415143"/>
          </a:xfrm>
        </p:spPr>
        <p:txBody>
          <a:bodyPr/>
          <a:lstStyle/>
          <a:p>
            <a:r>
              <a:rPr lang="en-US" dirty="0" smtClean="0"/>
              <a:t>Where is the Time?</a:t>
            </a:r>
            <a:br>
              <a:rPr lang="en-US" dirty="0" smtClean="0"/>
            </a:br>
            <a:r>
              <a:rPr lang="en-US" sz="2800" dirty="0" smtClean="0"/>
              <a:t>Time Management Tips</a:t>
            </a:r>
            <a:br>
              <a:rPr lang="en-US" sz="2800" dirty="0" smtClean="0"/>
            </a:br>
            <a:r>
              <a:rPr lang="en-US" sz="2000" dirty="0" smtClean="0"/>
              <a:t>Dr. Steve R. Parr</a:t>
            </a:r>
            <a:endParaRPr lang="en-US" sz="2000" dirty="0"/>
          </a:p>
        </p:txBody>
      </p:sp>
      <p:pic>
        <p:nvPicPr>
          <p:cNvPr id="4" name="Clock_1_960x549_1.5MB.wmv">
            <a:hlinkClick r:id="" action="ppaction://media"/>
          </p:cNvPr>
          <p:cNvPicPr>
            <a:picLocks noGrp="1" noChangeAspect="1"/>
          </p:cNvPicPr>
          <p:nvPr>
            <p:ph type="media"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9875" y="872530"/>
            <a:ext cx="6064250" cy="3411140"/>
          </a:xfrm>
        </p:spPr>
      </p:pic>
    </p:spTree>
    <p:extLst>
      <p:ext uri="{BB962C8B-B14F-4D97-AF65-F5344CB8AC3E}">
        <p14:creationId xmlns:p14="http://schemas.microsoft.com/office/powerpoint/2010/main" val="16552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Thought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How you budget your time each day is based on a decision. If you do not make the decision then others will make it for you. Develop a system to get more accomplished and to gain more control.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36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Tools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Calendar, Task List, and Project Planners.</a:t>
            </a:r>
          </a:p>
          <a:p>
            <a:r>
              <a:rPr lang="en-US" b="1" dirty="0" smtClean="0"/>
              <a:t>Calendar</a:t>
            </a:r>
            <a:r>
              <a:rPr lang="en-US" dirty="0" smtClean="0"/>
              <a:t>: </a:t>
            </a:r>
            <a:r>
              <a:rPr lang="en-US" i="1" dirty="0" smtClean="0"/>
              <a:t>Where I need to be.</a:t>
            </a:r>
          </a:p>
          <a:p>
            <a:r>
              <a:rPr lang="en-US" b="1" dirty="0" smtClean="0"/>
              <a:t>Task List</a:t>
            </a:r>
            <a:r>
              <a:rPr lang="en-US" dirty="0" smtClean="0"/>
              <a:t>: </a:t>
            </a:r>
            <a:r>
              <a:rPr lang="en-US" i="1" dirty="0" smtClean="0"/>
              <a:t>What I need to do today.</a:t>
            </a:r>
          </a:p>
          <a:p>
            <a:r>
              <a:rPr lang="en-US" b="1" dirty="0" smtClean="0"/>
              <a:t>Project Planner</a:t>
            </a:r>
            <a:r>
              <a:rPr lang="en-US" dirty="0" smtClean="0"/>
              <a:t>: </a:t>
            </a:r>
            <a:r>
              <a:rPr lang="en-US" i="1" dirty="0" smtClean="0"/>
              <a:t>How I accomplish large tasks. </a:t>
            </a:r>
            <a:endParaRPr lang="en-US" i="1" dirty="0"/>
          </a:p>
        </p:txBody>
      </p:sp>
      <p:pic>
        <p:nvPicPr>
          <p:cNvPr id="1028" name="Picture 4" descr="C:\Users\sparr.GBMMC\AppData\Local\Microsoft\Windows\Temporary Internet Files\Content.IE5\GREBDS1I\Calendar-Planning-phot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51513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Calendar Management Keys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Work from one calendar.</a:t>
            </a:r>
          </a:p>
          <a:p>
            <a:pPr marL="514350" indent="-514350">
              <a:buAutoNum type="arabicPeriod"/>
            </a:pPr>
            <a:r>
              <a:rPr lang="en-US" dirty="0" smtClean="0"/>
              <a:t>Determine your boundaries. </a:t>
            </a:r>
          </a:p>
          <a:p>
            <a:pPr marL="514350" indent="-514350">
              <a:buAutoNum type="arabicPeriod"/>
            </a:pPr>
            <a:r>
              <a:rPr lang="en-US" dirty="0" smtClean="0"/>
              <a:t>Place non-negotiables in BOLD.</a:t>
            </a:r>
          </a:p>
          <a:p>
            <a:pPr marL="514350" indent="-514350">
              <a:buAutoNum type="arabicPeriod"/>
            </a:pPr>
            <a:r>
              <a:rPr lang="en-US" dirty="0" smtClean="0"/>
              <a:t>In Autumn, place all vacation, holidays, special occasions on FY calendar.</a:t>
            </a:r>
          </a:p>
          <a:p>
            <a:pPr marL="514350" indent="-514350">
              <a:buAutoNum type="arabicPeriod"/>
            </a:pPr>
            <a:r>
              <a:rPr lang="en-US" dirty="0" smtClean="0"/>
              <a:t>If you travel, use color coding.</a:t>
            </a:r>
          </a:p>
          <a:p>
            <a:pPr marL="514350" indent="-514350">
              <a:buAutoNum type="arabicPeriod"/>
            </a:pPr>
            <a:r>
              <a:rPr lang="en-US" dirty="0" smtClean="0"/>
              <a:t>Look at it every day.</a:t>
            </a:r>
          </a:p>
          <a:p>
            <a:pPr marL="514350" indent="-514350">
              <a:buAutoNum type="arabicPeriod"/>
            </a:pPr>
            <a:r>
              <a:rPr lang="en-US" dirty="0" smtClean="0"/>
              <a:t>Look at it before making a commitment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Don’t accept invitations without previewing.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14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Utilize Your Task List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Use horizontal planning (instead of vertical).</a:t>
            </a:r>
          </a:p>
          <a:p>
            <a:pPr marL="514350" indent="-514350">
              <a:buAutoNum type="arabicPeriod"/>
            </a:pPr>
            <a:r>
              <a:rPr lang="en-US" dirty="0" smtClean="0"/>
              <a:t>Preview tomorrow’s task list today.</a:t>
            </a:r>
          </a:p>
          <a:p>
            <a:pPr marL="514350" indent="-514350">
              <a:buAutoNum type="arabicPeriod"/>
            </a:pPr>
            <a:r>
              <a:rPr lang="en-US" dirty="0" smtClean="0"/>
              <a:t>Code the tasks: must do today, must do this week, or it can wait if I’m pressed.</a:t>
            </a:r>
          </a:p>
          <a:p>
            <a:pPr marL="514350" indent="-514350">
              <a:buAutoNum type="arabicPeriod"/>
            </a:pPr>
            <a:r>
              <a:rPr lang="en-US" dirty="0" smtClean="0"/>
              <a:t>Knock down the “quick &amp; easies” first.</a:t>
            </a:r>
          </a:p>
          <a:p>
            <a:pPr marL="514350" indent="-514350">
              <a:buAutoNum type="arabicPeriod"/>
            </a:pPr>
            <a:r>
              <a:rPr lang="en-US" dirty="0" smtClean="0"/>
              <a:t>Revert to coded tasks in priority order.</a:t>
            </a:r>
          </a:p>
          <a:p>
            <a:pPr marL="514350" indent="-514350">
              <a:buAutoNum type="arabicPeriod"/>
            </a:pPr>
            <a:r>
              <a:rPr lang="en-US" dirty="0" smtClean="0"/>
              <a:t>Master plan monthly.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94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Create Project Planner </a:t>
            </a:r>
            <a:br>
              <a:rPr lang="en-US" b="1" dirty="0" smtClean="0"/>
            </a:br>
            <a:r>
              <a:rPr lang="en-US" b="1" dirty="0" smtClean="0"/>
              <a:t>for Large Multi-Step Tasks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Utilize the “elephant eating” principle.</a:t>
            </a:r>
          </a:p>
          <a:p>
            <a:pPr marL="514350" indent="-514350">
              <a:buAutoNum type="arabicPeriod"/>
            </a:pPr>
            <a:r>
              <a:rPr lang="en-US" dirty="0" smtClean="0"/>
              <a:t>Insert reminders on your task list.</a:t>
            </a:r>
          </a:p>
          <a:p>
            <a:pPr marL="514350" indent="-514350">
              <a:buAutoNum type="arabicPeriod"/>
            </a:pPr>
            <a:r>
              <a:rPr lang="en-US" dirty="0" smtClean="0"/>
              <a:t>Preview each month/week.</a:t>
            </a:r>
          </a:p>
          <a:p>
            <a:pPr marL="514350" indent="-514350">
              <a:buAutoNum type="arabicPeriod"/>
            </a:pPr>
            <a:r>
              <a:rPr lang="en-US" dirty="0" smtClean="0"/>
              <a:t>Give access to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if I have more tasks than time?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Prioritize.</a:t>
            </a:r>
          </a:p>
          <a:p>
            <a:r>
              <a:rPr lang="en-US" dirty="0" smtClean="0"/>
              <a:t>Delegate.</a:t>
            </a:r>
          </a:p>
          <a:p>
            <a:r>
              <a:rPr lang="en-US" dirty="0" smtClean="0"/>
              <a:t>Ask for help.</a:t>
            </a:r>
          </a:p>
          <a:p>
            <a:r>
              <a:rPr lang="en-US" dirty="0" smtClean="0"/>
              <a:t>Ask supervisor to prioritize.</a:t>
            </a:r>
          </a:p>
          <a:p>
            <a:r>
              <a:rPr lang="en-US" dirty="0" smtClean="0"/>
              <a:t>Improve your time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5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QUESTIONS &amp; SUGGESTIONS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34" y="4680856"/>
            <a:ext cx="8609162" cy="1415143"/>
          </a:xfrm>
        </p:spPr>
        <p:txBody>
          <a:bodyPr/>
          <a:lstStyle/>
          <a:p>
            <a:r>
              <a:rPr lang="en-US" dirty="0" smtClean="0"/>
              <a:t>Where is the Time?</a:t>
            </a:r>
            <a:br>
              <a:rPr lang="en-US" dirty="0" smtClean="0"/>
            </a:br>
            <a:r>
              <a:rPr lang="en-US" sz="2800" dirty="0" smtClean="0"/>
              <a:t>Time Management Tips</a:t>
            </a:r>
            <a:br>
              <a:rPr lang="en-US" sz="2800" dirty="0" smtClean="0"/>
            </a:br>
            <a:r>
              <a:rPr lang="en-US" sz="2000" dirty="0" smtClean="0"/>
              <a:t>Dr. Steve R. Parr</a:t>
            </a:r>
            <a:endParaRPr lang="en-US" sz="2000" dirty="0"/>
          </a:p>
        </p:txBody>
      </p:sp>
      <p:pic>
        <p:nvPicPr>
          <p:cNvPr id="4" name="Clock_1_960x549_1.5MB.wmv">
            <a:hlinkClick r:id="" action="ppaction://media"/>
          </p:cNvPr>
          <p:cNvPicPr>
            <a:picLocks noGrp="1" noChangeAspect="1"/>
          </p:cNvPicPr>
          <p:nvPr>
            <p:ph type="media"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9875" y="872530"/>
            <a:ext cx="6064250" cy="3411140"/>
          </a:xfrm>
        </p:spPr>
      </p:pic>
    </p:spTree>
    <p:extLst>
      <p:ext uri="{BB962C8B-B14F-4D97-AF65-F5344CB8AC3E}">
        <p14:creationId xmlns:p14="http://schemas.microsoft.com/office/powerpoint/2010/main" val="216554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ime_for_Action_SHI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C6562A-F677-469A-B98C-AF8185EA5B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Time_for_Action_SHIP</Template>
  <TotalTime>79</TotalTime>
  <Words>283</Words>
  <Application>Microsoft Office PowerPoint</Application>
  <PresentationFormat>On-screen Show (4:3)</PresentationFormat>
  <Paragraphs>189</Paragraphs>
  <Slides>9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Time_for_Action_SHIP</vt:lpstr>
      <vt:lpstr>Where is the Time? Time Management Tips Dr. Steve R. Parr</vt:lpstr>
      <vt:lpstr>Key Thought</vt:lpstr>
      <vt:lpstr>Key Tools</vt:lpstr>
      <vt:lpstr>Calendar Management Keys</vt:lpstr>
      <vt:lpstr>Utilize Your Task List</vt:lpstr>
      <vt:lpstr>Create Project Planner  for Large Multi-Step Tasks</vt:lpstr>
      <vt:lpstr>What if I have more tasks than time?</vt:lpstr>
      <vt:lpstr>QUESTIONS &amp; SUGGESTIONS</vt:lpstr>
      <vt:lpstr>Where is the Time? Time Management Tips Dr. Steve R. Parr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the Time? Time Management Tips Dr. Steve R. Parr</dc:title>
  <dc:creator>sparr</dc:creator>
  <cp:lastModifiedBy>sparr</cp:lastModifiedBy>
  <cp:revision>7</cp:revision>
  <dcterms:created xsi:type="dcterms:W3CDTF">2015-04-15T13:14:30Z</dcterms:created>
  <dcterms:modified xsi:type="dcterms:W3CDTF">2015-04-21T12:29:07Z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TC027416599991</vt:lpwstr>
  </property>
</Properties>
</file>